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306" r:id="rId38"/>
    <p:sldId id="307" r:id="rId39"/>
    <p:sldId id="308" r:id="rId40"/>
    <p:sldId id="309" r:id="rId41"/>
    <p:sldId id="310" r:id="rId42"/>
    <p:sldId id="311" r:id="rId43"/>
    <p:sldId id="312" r:id="rId44"/>
    <p:sldId id="313" r:id="rId45"/>
    <p:sldId id="314" r:id="rId46"/>
    <p:sldId id="315" r:id="rId47"/>
    <p:sldId id="316" r:id="rId48"/>
    <p:sldId id="317" r:id="rId49"/>
    <p:sldId id="318" r:id="rId50"/>
    <p:sldId id="319" r:id="rId51"/>
    <p:sldId id="320" r:id="rId52"/>
    <p:sldId id="321" r:id="rId53"/>
    <p:sldId id="322" r:id="rId54"/>
    <p:sldId id="323" r:id="rId55"/>
    <p:sldId id="324" r:id="rId56"/>
    <p:sldId id="325" r:id="rId57"/>
    <p:sldId id="326" r:id="rId58"/>
    <p:sldId id="327" r:id="rId59"/>
    <p:sldId id="328" r:id="rId60"/>
    <p:sldId id="329" r:id="rId61"/>
    <p:sldId id="330" r:id="rId62"/>
    <p:sldId id="331" r:id="rId6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9/16/2026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9/16/2026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UNIT 1</a:t>
            </a:r>
            <a:endParaRPr lang="en-US" dirty="0"/>
          </a:p>
        </p:txBody>
      </p:sp>
      <p:sp>
        <p:nvSpPr>
          <p:cNvPr id="3" name="Subtitle 2"/>
          <p:cNvSpPr>
            <a:spLocks noGrp="1"/>
          </p:cNvSpPr>
          <p:nvPr>
            <p:ph type="subTitle" idx="1"/>
          </p:nvPr>
        </p:nvSpPr>
        <p:spPr/>
        <p:txBody>
          <a:bodyPr/>
          <a:lstStyle/>
          <a:p>
            <a:r>
              <a:rPr lang="en-US" dirty="0" smtClean="0"/>
              <a:t>Information System Development, Objectives, Types, Approaches, Role</a:t>
            </a:r>
            <a:br>
              <a:rPr lang="en-US" dirty="0" smtClean="0"/>
            </a:b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dirty="0"/>
          </a:p>
        </p:txBody>
      </p:sp>
      <p:sp>
        <p:nvSpPr>
          <p:cNvPr id="3" name="Content Placeholder 2"/>
          <p:cNvSpPr>
            <a:spLocks noGrp="1"/>
          </p:cNvSpPr>
          <p:nvPr>
            <p:ph idx="1"/>
          </p:nvPr>
        </p:nvSpPr>
        <p:spPr/>
        <p:txBody>
          <a:bodyPr>
            <a:normAutofit fontScale="70000" lnSpcReduction="20000"/>
          </a:bodyPr>
          <a:lstStyle/>
          <a:p>
            <a:pPr algn="just"/>
            <a:r>
              <a:rPr lang="en-US" b="1" dirty="0" smtClean="0"/>
              <a:t>Information System Development</a:t>
            </a:r>
            <a:r>
              <a:rPr lang="en-US" dirty="0" smtClean="0"/>
              <a:t> is the process of creating and implementing computer-based systems that collect, process, store, and distribute information to support decision-making, coordination, and control in organizations. It involves several stages, typically guided by the </a:t>
            </a:r>
            <a:r>
              <a:rPr lang="en-US" b="1" dirty="0" smtClean="0"/>
              <a:t>System Development Life Cycle (SDLC)</a:t>
            </a:r>
            <a:r>
              <a:rPr lang="en-US" dirty="0" smtClean="0"/>
              <a:t>: planning, analysis, design, implementation, testing, deployment, and maintenance. The goal is to develop systems that are efficient, reliable, user-friendly, and aligned with organizational objectives. Various approaches like </a:t>
            </a:r>
            <a:r>
              <a:rPr lang="en-US" b="1" dirty="0" smtClean="0"/>
              <a:t>Waterfall, Agile, and Prototyping</a:t>
            </a:r>
            <a:r>
              <a:rPr lang="en-US" dirty="0" smtClean="0"/>
              <a:t> are used, depending on project requirements. Successful development requires collaboration between system analysts, developers, managers, and end-users. It integrates </a:t>
            </a:r>
            <a:r>
              <a:rPr lang="en-US" b="1" dirty="0" smtClean="0"/>
              <a:t>technical expertise with management practices</a:t>
            </a:r>
            <a:r>
              <a:rPr lang="en-US" dirty="0" smtClean="0"/>
              <a:t> to ensure timely delivery, cost-effectiveness, and long-term sustainability of the system.</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normAutofit fontScale="90000"/>
          </a:bodyPr>
          <a:lstStyle/>
          <a:p>
            <a:r>
              <a:rPr lang="en-US" b="1" u="sng" dirty="0" smtClean="0"/>
              <a:t>Objectives of Information System Development:</a:t>
            </a:r>
            <a:r>
              <a:rPr lang="en-US" dirty="0" smtClean="0"/>
              <a:t/>
            </a:r>
            <a:br>
              <a:rPr lang="en-US" dirty="0" smtClean="0"/>
            </a:br>
            <a:r>
              <a:rPr lang="en-US" dirty="0" smtClean="0"/>
              <a:t/>
            </a:r>
            <a:br>
              <a:rPr lang="en-US" dirty="0" smtClean="0"/>
            </a:br>
            <a:endParaRPr lang="en-US" dirty="0"/>
          </a:p>
        </p:txBody>
      </p:sp>
      <p:sp>
        <p:nvSpPr>
          <p:cNvPr id="3" name="Content Placeholder 2"/>
          <p:cNvSpPr>
            <a:spLocks noGrp="1"/>
          </p:cNvSpPr>
          <p:nvPr>
            <p:ph idx="1"/>
          </p:nvPr>
        </p:nvSpPr>
        <p:spPr/>
        <p:txBody>
          <a:bodyPr/>
          <a:lstStyle/>
          <a:p>
            <a:r>
              <a:rPr lang="en-US" b="1" dirty="0" smtClean="0"/>
              <a:t>Improve Decision-Making</a:t>
            </a:r>
          </a:p>
          <a:p>
            <a:r>
              <a:rPr lang="en-US" b="1" dirty="0" smtClean="0"/>
              <a:t>Increase Efficiency and Productivity</a:t>
            </a:r>
            <a:endParaRPr lang="en-US" dirty="0" smtClean="0"/>
          </a:p>
          <a:p>
            <a:r>
              <a:rPr lang="en-US" b="1" dirty="0" smtClean="0"/>
              <a:t>Enhance Communication and Collaboration</a:t>
            </a:r>
            <a:endParaRPr lang="en-US" dirty="0" smtClean="0"/>
          </a:p>
          <a:p>
            <a:r>
              <a:rPr lang="en-US" b="1" dirty="0" smtClean="0"/>
              <a:t>Ensure Data Accuracy and Security</a:t>
            </a:r>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Types of Information Systems:</a:t>
            </a:r>
            <a:endParaRPr lang="en-US" dirty="0"/>
          </a:p>
        </p:txBody>
      </p:sp>
      <p:sp>
        <p:nvSpPr>
          <p:cNvPr id="3" name="Content Placeholder 2"/>
          <p:cNvSpPr>
            <a:spLocks noGrp="1"/>
          </p:cNvSpPr>
          <p:nvPr>
            <p:ph idx="1"/>
          </p:nvPr>
        </p:nvSpPr>
        <p:spPr/>
        <p:txBody>
          <a:bodyPr>
            <a:normAutofit fontScale="92500" lnSpcReduction="10000"/>
          </a:bodyPr>
          <a:lstStyle/>
          <a:p>
            <a:r>
              <a:rPr lang="en-US" b="1" dirty="0" smtClean="0"/>
              <a:t>Transaction Processing System (TPS)</a:t>
            </a:r>
            <a:endParaRPr lang="en-US" dirty="0" smtClean="0"/>
          </a:p>
          <a:p>
            <a:r>
              <a:rPr lang="en-US" dirty="0" smtClean="0"/>
              <a:t>A </a:t>
            </a:r>
            <a:r>
              <a:rPr lang="en-US" b="1" dirty="0" smtClean="0"/>
              <a:t>Transaction Processing System (TPS)</a:t>
            </a:r>
            <a:r>
              <a:rPr lang="en-US" dirty="0" smtClean="0"/>
              <a:t> is designed to handle the day-to-day, routine transactions of an organization. Examples include sales, payroll, billing, order processing, and inventory management. TPS ensures accuracy, speed, and reliability in processing large volumes of repetitive data. It captures and stores transactional data in real time, making it available for further use in decision-making.</a:t>
            </a: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US" b="1" dirty="0" smtClean="0"/>
              <a:t>Management Information System (MIS)</a:t>
            </a:r>
            <a:endParaRPr lang="en-US" dirty="0" smtClean="0"/>
          </a:p>
          <a:p>
            <a:r>
              <a:rPr lang="en-US" dirty="0" smtClean="0"/>
              <a:t>A </a:t>
            </a:r>
            <a:r>
              <a:rPr lang="en-US" b="1" dirty="0" smtClean="0"/>
              <a:t>Management Information System (MIS)</a:t>
            </a:r>
            <a:r>
              <a:rPr lang="en-US" dirty="0" smtClean="0"/>
              <a:t> provides managers with structured reports based on data collected from </a:t>
            </a:r>
            <a:r>
              <a:rPr lang="en-US" b="1" dirty="0" smtClean="0"/>
              <a:t>Transaction Processing Systems (TPS)</a:t>
            </a:r>
            <a:r>
              <a:rPr lang="en-US" dirty="0" smtClean="0"/>
              <a:t>. MIS focuses on summarizing, analyzing, and presenting information that supports planning, controlling, and decision-making at the </a:t>
            </a:r>
            <a:r>
              <a:rPr lang="en-US" b="1" dirty="0" smtClean="0"/>
              <a:t>middle management level</a:t>
            </a:r>
            <a:r>
              <a:rPr lang="en-US" dirty="0" smtClean="0"/>
              <a:t>. It generates routine reports such as sales summaries, production schedules, and performance evaluations. MIS emphasizes efficiency by giving managers access to timely and accurate information, enabling them to track organizational performance</a:t>
            </a:r>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b="1" dirty="0" smtClean="0"/>
              <a:t>Decision Support System (DSS)</a:t>
            </a:r>
            <a:endParaRPr lang="en-US" dirty="0" smtClean="0"/>
          </a:p>
          <a:p>
            <a:r>
              <a:rPr lang="en-US" dirty="0" smtClean="0"/>
              <a:t>A </a:t>
            </a:r>
            <a:r>
              <a:rPr lang="en-US" b="1" dirty="0" smtClean="0"/>
              <a:t>Decision Support System (DSS)</a:t>
            </a:r>
            <a:r>
              <a:rPr lang="en-US" dirty="0" smtClean="0"/>
              <a:t> helps managers in making complex, non-routine decisions by combining data, models, and analytical tools. DSS is highly interactive and flexible, designed to support decision-making under uncertainty. Unlike MIS, which focuses on structured reports, DSS handles semi-structured and unstructured problems, such as forecasting sales trends, investment planning, or market expansion.</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smtClean="0"/>
              <a:t>Executive Support System (ESS)</a:t>
            </a:r>
            <a:endParaRPr lang="en-US" dirty="0" smtClean="0"/>
          </a:p>
          <a:p>
            <a:r>
              <a:rPr lang="en-US" dirty="0" smtClean="0"/>
              <a:t>An </a:t>
            </a:r>
            <a:r>
              <a:rPr lang="en-US" b="1" dirty="0" smtClean="0"/>
              <a:t>Executive Support System (ESS)</a:t>
            </a:r>
            <a:r>
              <a:rPr lang="en-US" dirty="0" smtClean="0"/>
              <a:t> is designed for </a:t>
            </a:r>
            <a:r>
              <a:rPr lang="en-US" b="1" dirty="0" smtClean="0"/>
              <a:t>top-level executives</a:t>
            </a:r>
            <a:r>
              <a:rPr lang="en-US" dirty="0" smtClean="0"/>
              <a:t> to support strategic planning and long-term decision-making. ESS provides easy access to both internal and external information, often in the form of dashboards, charts, and key performance indicators</a:t>
            </a: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smtClean="0"/>
              <a:t>Knowledge Management System (KMS)</a:t>
            </a:r>
            <a:endParaRPr lang="en-US" dirty="0" smtClean="0"/>
          </a:p>
          <a:p>
            <a:r>
              <a:rPr lang="en-US" dirty="0" smtClean="0"/>
              <a:t>A </a:t>
            </a:r>
            <a:r>
              <a:rPr lang="en-US" b="1" dirty="0" smtClean="0"/>
              <a:t>Knowledge Management System (KMS)</a:t>
            </a:r>
            <a:r>
              <a:rPr lang="en-US" dirty="0" smtClean="0"/>
              <a:t> focuses on capturing, organizing, and sharing organizational knowledge and expertise. It helps employees and managers access relevant information, best practices, and experiences to solve problems more effectively.</a:t>
            </a:r>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smtClean="0"/>
              <a:t>Enterprise Systems (ERP, CRM, SCM)</a:t>
            </a:r>
            <a:endParaRPr lang="en-US" dirty="0" smtClean="0"/>
          </a:p>
          <a:p>
            <a:r>
              <a:rPr lang="en-US" b="1" dirty="0" smtClean="0"/>
              <a:t>Enterprise Systems</a:t>
            </a:r>
            <a:r>
              <a:rPr lang="en-US" dirty="0" smtClean="0"/>
              <a:t> integrate core business processes across departments to ensure smooth operations and information flow. Major examples include </a:t>
            </a:r>
            <a:r>
              <a:rPr lang="en-US" b="1" dirty="0" smtClean="0"/>
              <a:t>Enterprise Resource Planning (ERP)</a:t>
            </a:r>
            <a:r>
              <a:rPr lang="en-US" dirty="0" smtClean="0"/>
              <a:t>, </a:t>
            </a:r>
            <a:r>
              <a:rPr lang="en-US" b="1" dirty="0" smtClean="0"/>
              <a:t>Customer Relationship Management (CRM)</a:t>
            </a:r>
            <a:r>
              <a:rPr lang="en-US" dirty="0" smtClean="0"/>
              <a:t>, and </a:t>
            </a:r>
            <a:r>
              <a:rPr lang="en-US" b="1" dirty="0" smtClean="0"/>
              <a:t>Supply Chain Management (SCM)</a:t>
            </a:r>
            <a:r>
              <a:rPr lang="en-US" dirty="0" smtClean="0"/>
              <a:t> systems.</a:t>
            </a:r>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u="sng" dirty="0" smtClean="0"/>
              <a:t>Approaches to System Development:</a:t>
            </a:r>
            <a:endParaRPr lang="en-US" dirty="0"/>
          </a:p>
        </p:txBody>
      </p:sp>
      <p:sp>
        <p:nvSpPr>
          <p:cNvPr id="3" name="Content Placeholder 2"/>
          <p:cNvSpPr>
            <a:spLocks noGrp="1"/>
          </p:cNvSpPr>
          <p:nvPr>
            <p:ph idx="1"/>
          </p:nvPr>
        </p:nvSpPr>
        <p:spPr>
          <a:xfrm>
            <a:off x="457200" y="1600200"/>
            <a:ext cx="8153400" cy="5029200"/>
          </a:xfrm>
        </p:spPr>
        <p:txBody>
          <a:bodyPr>
            <a:normAutofit fontScale="77500" lnSpcReduction="20000"/>
          </a:bodyPr>
          <a:lstStyle/>
          <a:p>
            <a:r>
              <a:rPr lang="en-US" b="1" dirty="0" smtClean="0"/>
              <a:t>Waterfall Model</a:t>
            </a:r>
            <a:endParaRPr lang="en-US" dirty="0" smtClean="0"/>
          </a:p>
          <a:p>
            <a:r>
              <a:rPr lang="en-US" dirty="0" smtClean="0"/>
              <a:t>The </a:t>
            </a:r>
            <a:r>
              <a:rPr lang="en-US" b="1" dirty="0" smtClean="0"/>
              <a:t>Waterfall Model</a:t>
            </a:r>
            <a:r>
              <a:rPr lang="en-US" dirty="0" smtClean="0"/>
              <a:t> is a traditional, linear approach to system development where each phase—planning, analysis, design, implementation, testing, and maintenance—follows sequentially. Progress flows like a waterfall, meaning one phase must be completed before the next begins. It emphasizes documentation, structured processes, and clarity of requirements. While it ensures discipline and control, the model is rigid, making changes difficult once a phase is completed. It is best suited for projects with stable requirements and low uncertainty. For example, developing payroll or accounting software often follows this approach due to predictable processes and minimal scope for change.</a:t>
            </a:r>
          </a:p>
          <a:p>
            <a:pPr>
              <a:buNone/>
            </a:pP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600200"/>
            <a:ext cx="8229600" cy="4876800"/>
          </a:xfrm>
        </p:spPr>
        <p:txBody>
          <a:bodyPr>
            <a:normAutofit fontScale="77500" lnSpcReduction="20000"/>
          </a:bodyPr>
          <a:lstStyle/>
          <a:p>
            <a:r>
              <a:rPr lang="en-US" b="1" dirty="0" smtClean="0"/>
              <a:t>Agile Model</a:t>
            </a:r>
            <a:endParaRPr lang="en-US" dirty="0" smtClean="0"/>
          </a:p>
          <a:p>
            <a:r>
              <a:rPr lang="en-US" dirty="0" smtClean="0"/>
              <a:t>The </a:t>
            </a:r>
            <a:r>
              <a:rPr lang="en-US" b="1" dirty="0" smtClean="0"/>
              <a:t>Agile Model</a:t>
            </a:r>
            <a:r>
              <a:rPr lang="en-US" dirty="0" smtClean="0"/>
              <a:t> is an iterative and flexible approach to system development, emphasizing adaptability, collaboration, and customer feedback. Development is carried out in short cycles called </a:t>
            </a:r>
            <a:r>
              <a:rPr lang="en-US" b="1" dirty="0" smtClean="0"/>
              <a:t>sprints</a:t>
            </a:r>
            <a:r>
              <a:rPr lang="en-US" dirty="0" smtClean="0"/>
              <a:t>, where working software is delivered incrementally. Agile encourages continuous communication between developers, stakeholders, and users, ensuring that changing requirements can be quickly accommodated. It focuses on customer satisfaction, reducing risks of project failure, and delivering usable features early. Agile works best in dynamic environments with evolving user needs, such as mobile app or e-commerce development. Its emphasis on teamwork, transparency, and rapid iteration makes it a popular modern approach to system development.</a:t>
            </a:r>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600200"/>
            <a:ext cx="8229600" cy="5105400"/>
          </a:xfrm>
        </p:spPr>
        <p:txBody>
          <a:bodyPr>
            <a:normAutofit fontScale="77500" lnSpcReduction="20000"/>
          </a:bodyPr>
          <a:lstStyle/>
          <a:p>
            <a:r>
              <a:rPr lang="en-US" b="1" dirty="0" smtClean="0"/>
              <a:t>Spiral Model</a:t>
            </a:r>
            <a:endParaRPr lang="en-US" dirty="0" smtClean="0"/>
          </a:p>
          <a:p>
            <a:r>
              <a:rPr lang="en-US" dirty="0" smtClean="0"/>
              <a:t>The </a:t>
            </a:r>
            <a:r>
              <a:rPr lang="en-US" b="1" dirty="0" smtClean="0"/>
              <a:t>Spiral Model</a:t>
            </a:r>
            <a:r>
              <a:rPr lang="en-US" dirty="0" smtClean="0"/>
              <a:t> combines elements of both </a:t>
            </a:r>
            <a:r>
              <a:rPr lang="en-US" b="1" dirty="0" smtClean="0"/>
              <a:t>Waterfall and Prototyping</a:t>
            </a:r>
            <a:r>
              <a:rPr lang="en-US" dirty="0" smtClean="0"/>
              <a:t>, focusing on iterative development with strong emphasis on </a:t>
            </a:r>
            <a:r>
              <a:rPr lang="en-US" b="1" dirty="0" smtClean="0"/>
              <a:t>risk analysis</a:t>
            </a:r>
            <a:r>
              <a:rPr lang="en-US" dirty="0" smtClean="0"/>
              <a:t>. Each cycle, or “spiral,” involves planning, risk assessment, engineering, and evaluation, allowing continuous refinement of the system. Unlike the rigid Waterfall model, Spiral is flexible and adaptive to changes, making it suitable for complex, high-risk projects. It allows developers to identify and mitigate risks early, reducing costly failures. However, it is resource-intensive and requires skilled expertise. For example, large-scale defense or aerospace systems often use the Spiral model due to their complexity, evolving requirements, and need for reliability.</a:t>
            </a:r>
          </a:p>
          <a:p>
            <a:pPr>
              <a:buNone/>
            </a:pP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r>
              <a:rPr lang="en-US" b="1" dirty="0" smtClean="0"/>
              <a:t>Prototyping Model</a:t>
            </a:r>
            <a:endParaRPr lang="en-US" dirty="0" smtClean="0"/>
          </a:p>
          <a:p>
            <a:r>
              <a:rPr lang="en-US" dirty="0" smtClean="0"/>
              <a:t>The </a:t>
            </a:r>
            <a:r>
              <a:rPr lang="en-US" b="1" dirty="0" smtClean="0"/>
              <a:t>Prototyping Model</a:t>
            </a:r>
            <a:r>
              <a:rPr lang="en-US" dirty="0" smtClean="0"/>
              <a:t> involves creating an early working version, or </a:t>
            </a:r>
            <a:r>
              <a:rPr lang="en-US" b="1" dirty="0" smtClean="0"/>
              <a:t>prototype</a:t>
            </a:r>
            <a:r>
              <a:rPr lang="en-US" dirty="0" smtClean="0"/>
              <a:t>, of the system to help users and developers understand requirements more clearly. Prototypes are built quickly, tested, and refined based on user feedback until the final system meets expectations. This approach reduces misunderstandings between users and developers, ensuring better alignment with user needs. It is especially useful when requirements are unclear or likely to change. However, excessive iterations may increase costs and time. For example, user interface (UI) design or web application development often uses prototyping to visualize system functionality before full-scale implementation.</a:t>
            </a:r>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r>
              <a:rPr lang="en-US" b="1" dirty="0" smtClean="0"/>
              <a:t>Rapid Application Development (RAD)</a:t>
            </a:r>
            <a:endParaRPr lang="en-US" dirty="0" smtClean="0"/>
          </a:p>
          <a:p>
            <a:r>
              <a:rPr lang="en-US" dirty="0" smtClean="0"/>
              <a:t>The </a:t>
            </a:r>
            <a:r>
              <a:rPr lang="en-US" b="1" dirty="0" smtClean="0"/>
              <a:t>Rapid Application Development (RAD)</a:t>
            </a:r>
            <a:r>
              <a:rPr lang="en-US" dirty="0" smtClean="0"/>
              <a:t> approach emphasizes </a:t>
            </a:r>
            <a:r>
              <a:rPr lang="en-US" b="1" dirty="0" smtClean="0"/>
              <a:t>speed and flexibility</a:t>
            </a:r>
            <a:r>
              <a:rPr lang="en-US" dirty="0" smtClean="0"/>
              <a:t> in system development. It focuses on quickly creating prototypes and refining them with continuous user involvement, ensuring fast delivery of functional systems. RAD uses tools like visual programming and reusable components to accelerate development. It reduces development time and cost while improving user satisfaction by keeping them engaged throughout the process. However, RAD requires skilled developers and may not be suitable for very large, complex projects. For example, developing small business applications or customer portals often benefits from RAD due to the need for quick turnaround and adaptability.</a:t>
            </a:r>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u="sng" dirty="0" smtClean="0"/>
              <a:t>Role of Users in System Development:</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77500" lnSpcReduction="20000"/>
          </a:bodyPr>
          <a:lstStyle/>
          <a:p>
            <a:r>
              <a:rPr lang="en-US" b="1" dirty="0" smtClean="0"/>
              <a:t>Requirement Identification</a:t>
            </a:r>
            <a:endParaRPr lang="en-US" dirty="0" smtClean="0"/>
          </a:p>
          <a:p>
            <a:r>
              <a:rPr lang="en-US" dirty="0" smtClean="0"/>
              <a:t>Users play a critical role in identifying and defining system requirements. Since they are the actual operators of the system, their input ensures the system aligns with real-world needs and organizational goals. They help clarify what functions are necessary, what data should be processed, and what outputs are expected. By providing insights into workflows, challenges, and preferences, users help analysts and developers design a system that is practical and efficient. Without user involvement at this stage, the system risks being misaligned with organizational requirements, leading to inefficiency and possible rejection after implementation.</a:t>
            </a:r>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r>
              <a:rPr lang="en-US" b="1" dirty="0" smtClean="0"/>
              <a:t>System Design and Feedback</a:t>
            </a:r>
            <a:endParaRPr lang="en-US" dirty="0" smtClean="0"/>
          </a:p>
          <a:p>
            <a:r>
              <a:rPr lang="en-US" dirty="0" smtClean="0"/>
              <a:t>During the design phase, users contribute valuable feedback on prototypes, mock-ups, and interface designs. Their opinions help developers create user-friendly systems that match expectations. Users test sample versions, highlight difficulties, and suggest improvements. This collaboration ensures the final system has intuitive navigation, suitable features, and minimized errors. User involvement at this stage also reduces resistance to change, as they feel included in shaping the system. For example, feedback from customer service employees while designing a CRM ensures the interface is easy to use and captures essential customer details efficiently.</a:t>
            </a:r>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r>
              <a:rPr lang="en-US" b="1" dirty="0" smtClean="0"/>
              <a:t>Testing and Validation</a:t>
            </a:r>
            <a:endParaRPr lang="en-US" dirty="0" smtClean="0"/>
          </a:p>
          <a:p>
            <a:r>
              <a:rPr lang="en-US" dirty="0" smtClean="0"/>
              <a:t>Users are central to testing and validating the developed system. They participate in </a:t>
            </a:r>
            <a:r>
              <a:rPr lang="en-US" b="1" dirty="0" smtClean="0"/>
              <a:t>user acceptance testing (UAT)</a:t>
            </a:r>
            <a:r>
              <a:rPr lang="en-US" dirty="0" smtClean="0"/>
              <a:t>, where they check whether the system meets functional requirements and performs effectively in real-world scenarios. Users test workflows, inputs, outputs, and security features, ensuring accuracy and reliability. Their validation helps uncover hidden issues that developers might overlook. This stage reduces risks of system failure and ensures smoother deployment. For instance, employees testing an HR system can verify payroll accuracy, leave management, and reporting functions before final implementation. Thus, users safeguard quality and confirm that the system truly meets organizational needs.</a:t>
            </a:r>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r>
              <a:rPr lang="en-US" b="1" dirty="0" smtClean="0"/>
              <a:t>Implementation and Training</a:t>
            </a:r>
            <a:endParaRPr lang="en-US" dirty="0" smtClean="0"/>
          </a:p>
          <a:p>
            <a:r>
              <a:rPr lang="en-US" dirty="0" smtClean="0"/>
              <a:t>In the implementation stage, users play a crucial role in adapting to the new system and ensuring its successful adoption. Their participation in training sessions helps them gain the skills needed to operate the system effectively. Users also act as advocates, guiding peers and encouraging acceptance of the system. Their feedback during early use provides developers with insights for adjustments and bug fixes. By cooperating in data migration, workflow adjustments, and reporting, users make implementation smoother. For example, finance staff trained on a new ERP system ensure accurate entries, reducing errors and resistance during the transition phase.</a:t>
            </a:r>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fontScale="90000"/>
          </a:bodyPr>
          <a:lstStyle/>
          <a:p>
            <a:r>
              <a:rPr lang="en-US" dirty="0" smtClean="0"/>
              <a:t>System Analysis and Design, Function, Components, Process, Benefits, Challenges</a:t>
            </a:r>
            <a:br>
              <a:rPr lang="en-US" dirty="0" smtClean="0"/>
            </a:br>
            <a:endParaRPr lang="en-US" dirty="0"/>
          </a:p>
        </p:txBody>
      </p:sp>
      <p:sp>
        <p:nvSpPr>
          <p:cNvPr id="5" name="Subtitle 4"/>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r>
              <a:rPr lang="en-US" b="1" dirty="0" smtClean="0"/>
              <a:t>System Analysis and Design</a:t>
            </a:r>
            <a:r>
              <a:rPr lang="en-US" dirty="0" smtClean="0"/>
              <a:t> is a structured process of analyzing, designing, and implementing information systems to meet specific business needs effectively. It involves studying existing systems, identifying requirements, and proposing solutions through systematic analysis. This process encompasses understanding user needs, defining system functionalities, creating design specifications, and developing prototypes. System analysts use various tools and techniques such as data modeling, process modeling, and prototyping to design efficient and user-friendly systems. The ultimate goal is to optimize business processes, improve productivity, and ensure that the developed systems align with organizational objectives. System Analysis and Design play a crucial role in ensuring the successful development and implementation of information systems in organizations.</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u="sng" dirty="0" smtClean="0"/>
              <a:t>Functions of System Analysis and Design:</a:t>
            </a:r>
            <a:endParaRPr lang="en-US" dirty="0"/>
          </a:p>
        </p:txBody>
      </p:sp>
      <p:sp>
        <p:nvSpPr>
          <p:cNvPr id="3" name="Content Placeholder 2"/>
          <p:cNvSpPr>
            <a:spLocks noGrp="1"/>
          </p:cNvSpPr>
          <p:nvPr>
            <p:ph idx="1"/>
          </p:nvPr>
        </p:nvSpPr>
        <p:spPr/>
        <p:txBody>
          <a:bodyPr>
            <a:normAutofit fontScale="62500" lnSpcReduction="20000"/>
          </a:bodyPr>
          <a:lstStyle/>
          <a:p>
            <a:r>
              <a:rPr lang="en-US" b="1" dirty="0" smtClean="0"/>
              <a:t>Requirement Analysis</a:t>
            </a:r>
            <a:r>
              <a:rPr lang="en-US" dirty="0" smtClean="0"/>
              <a:t>:</a:t>
            </a:r>
          </a:p>
          <a:p>
            <a:r>
              <a:rPr lang="en-US" dirty="0" smtClean="0"/>
              <a:t>Identifying and understanding the needs of stakeholders, including users, and translating them into system requirements.</a:t>
            </a:r>
          </a:p>
          <a:p>
            <a:r>
              <a:rPr lang="en-US" b="1" dirty="0" smtClean="0"/>
              <a:t>System Modeling</a:t>
            </a:r>
            <a:r>
              <a:rPr lang="en-US" dirty="0" smtClean="0"/>
              <a:t>:</a:t>
            </a:r>
          </a:p>
          <a:p>
            <a:r>
              <a:rPr lang="en-US" dirty="0" smtClean="0"/>
              <a:t>Creating abstract representations of the system, such as data flow diagrams, entity-relationship diagrams, or use case diagrams, to visualize system components and interactions.</a:t>
            </a:r>
          </a:p>
          <a:p>
            <a:r>
              <a:rPr lang="en-US" b="1" dirty="0" smtClean="0"/>
              <a:t>System Design</a:t>
            </a:r>
            <a:r>
              <a:rPr lang="en-US" dirty="0" smtClean="0"/>
              <a:t>:</a:t>
            </a:r>
          </a:p>
          <a:p>
            <a:r>
              <a:rPr lang="en-US" dirty="0" smtClean="0"/>
              <a:t>Developing a detailed blueprint of the system based on the requirements and models, including architecture design, database design, and interface design.</a:t>
            </a:r>
          </a:p>
          <a:p>
            <a:r>
              <a:rPr lang="en-US" b="1" dirty="0" smtClean="0"/>
              <a:t>Prototyping</a:t>
            </a:r>
            <a:r>
              <a:rPr lang="en-US" dirty="0" smtClean="0"/>
              <a:t>:</a:t>
            </a:r>
          </a:p>
          <a:p>
            <a:r>
              <a:rPr lang="en-US" dirty="0" smtClean="0"/>
              <a:t>Building working prototypes of the system to gather feedback from users and stakeholders, facilitating refinement and validation of system requirements and design.</a:t>
            </a:r>
          </a:p>
          <a:p>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62500" lnSpcReduction="20000"/>
          </a:bodyPr>
          <a:lstStyle/>
          <a:p>
            <a:r>
              <a:rPr lang="en-US" b="1" dirty="0" smtClean="0"/>
              <a:t>Software Development</a:t>
            </a:r>
            <a:r>
              <a:rPr lang="en-US" dirty="0" smtClean="0"/>
              <a:t>:</a:t>
            </a:r>
          </a:p>
          <a:p>
            <a:r>
              <a:rPr lang="en-US" dirty="0" smtClean="0"/>
              <a:t>Writing, testing, and implementing the software components of the system according to the design specifications.</a:t>
            </a:r>
          </a:p>
          <a:p>
            <a:endParaRPr lang="en-US" b="1" dirty="0" smtClean="0"/>
          </a:p>
          <a:p>
            <a:r>
              <a:rPr lang="en-US" b="1" dirty="0" smtClean="0"/>
              <a:t>System Integration</a:t>
            </a:r>
            <a:r>
              <a:rPr lang="en-US" dirty="0" smtClean="0"/>
              <a:t>:</a:t>
            </a:r>
          </a:p>
          <a:p>
            <a:r>
              <a:rPr lang="en-US" dirty="0" smtClean="0"/>
              <a:t>Integrating different software and hardware components to ensure they work together seamlessly as a cohesive system.</a:t>
            </a:r>
          </a:p>
          <a:p>
            <a:r>
              <a:rPr lang="en-US" b="1" dirty="0" smtClean="0"/>
              <a:t>System Testing</a:t>
            </a:r>
            <a:r>
              <a:rPr lang="en-US" dirty="0" smtClean="0"/>
              <a:t>:</a:t>
            </a:r>
          </a:p>
          <a:p>
            <a:r>
              <a:rPr lang="en-US" dirty="0" smtClean="0"/>
              <a:t>Performing various tests, including functional testing, usability testing, and performance testing, to ensure the system meets quality standards and user expectations.</a:t>
            </a:r>
          </a:p>
          <a:p>
            <a:r>
              <a:rPr lang="en-US" b="1" dirty="0" smtClean="0"/>
              <a:t>System Maintenance</a:t>
            </a:r>
            <a:r>
              <a:rPr lang="en-US" dirty="0" smtClean="0"/>
              <a:t>:</a:t>
            </a:r>
          </a:p>
          <a:p>
            <a:r>
              <a:rPr lang="en-US" dirty="0" smtClean="0"/>
              <a:t>Providing ongoing support, troubleshooting, and updates to the system to address issues, accommodate changes in requirements, and ensure its continued functionality and relevance over time.</a:t>
            </a:r>
          </a:p>
          <a:p>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u="sng" dirty="0" smtClean="0"/>
              <a:t>Components of System Analysis and Design:</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55000" lnSpcReduction="20000"/>
          </a:bodyPr>
          <a:lstStyle/>
          <a:p>
            <a:r>
              <a:rPr lang="en-US" b="1" dirty="0" smtClean="0"/>
              <a:t>Requirement Gathering</a:t>
            </a:r>
            <a:r>
              <a:rPr lang="en-US" dirty="0" smtClean="0"/>
              <a:t>:</a:t>
            </a:r>
          </a:p>
          <a:p>
            <a:r>
              <a:rPr lang="en-US" dirty="0" smtClean="0"/>
              <a:t>This involves understanding and documenting the needs of stakeholders, including users, managers, and other system participants.</a:t>
            </a:r>
          </a:p>
          <a:p>
            <a:r>
              <a:rPr lang="en-US" b="1" dirty="0" smtClean="0"/>
              <a:t>Feasibility Study</a:t>
            </a:r>
            <a:r>
              <a:rPr lang="en-US" dirty="0" smtClean="0"/>
              <a:t>:</a:t>
            </a:r>
          </a:p>
          <a:p>
            <a:r>
              <a:rPr lang="en-US" dirty="0" smtClean="0"/>
              <a:t>Assessing the technical, operational, and economic feasibility of proposed solutions to determine their viability.</a:t>
            </a:r>
          </a:p>
          <a:p>
            <a:r>
              <a:rPr lang="en-US" b="1" dirty="0" smtClean="0"/>
              <a:t>System Analysis</a:t>
            </a:r>
            <a:r>
              <a:rPr lang="en-US" dirty="0" smtClean="0"/>
              <a:t>:</a:t>
            </a:r>
          </a:p>
          <a:p>
            <a:r>
              <a:rPr lang="en-US" dirty="0" smtClean="0"/>
              <a:t>Analyzing the existing system (if any) and identifying areas for improvement or automation. This includes understanding business processes, data flows, and user interactions.</a:t>
            </a:r>
          </a:p>
          <a:p>
            <a:r>
              <a:rPr lang="en-US" b="1" dirty="0" smtClean="0"/>
              <a:t>System Design</a:t>
            </a:r>
            <a:r>
              <a:rPr lang="en-US" dirty="0" smtClean="0"/>
              <a:t>:</a:t>
            </a:r>
          </a:p>
          <a:p>
            <a:r>
              <a:rPr lang="en-US" dirty="0" smtClean="0"/>
              <a:t>Creating a detailed blueprint for the new system based on the requirements gathered during analysis. This includes designing the system architecture, database structure, user interfaces, and other system components.</a:t>
            </a:r>
          </a:p>
          <a:p>
            <a:r>
              <a:rPr lang="en-US" b="1" dirty="0" smtClean="0"/>
              <a:t>Prototyping</a:t>
            </a:r>
            <a:r>
              <a:rPr lang="en-US" dirty="0" smtClean="0"/>
              <a:t>:</a:t>
            </a:r>
          </a:p>
          <a:p>
            <a:r>
              <a:rPr lang="en-US" dirty="0" smtClean="0"/>
              <a:t>Building working prototypes or mock-ups of the system to validate requirements and gather feedback from stakeholders.</a:t>
            </a:r>
          </a:p>
          <a:p>
            <a:endParaRPr lang="en-US" dirty="0" smtClean="0"/>
          </a:p>
          <a:p>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55000" lnSpcReduction="20000"/>
          </a:bodyPr>
          <a:lstStyle/>
          <a:p>
            <a:r>
              <a:rPr lang="en-US" b="1" dirty="0" smtClean="0"/>
              <a:t>Implementation</a:t>
            </a:r>
            <a:r>
              <a:rPr lang="en-US" dirty="0" smtClean="0"/>
              <a:t>:</a:t>
            </a:r>
          </a:p>
          <a:p>
            <a:r>
              <a:rPr lang="en-US" dirty="0" smtClean="0"/>
              <a:t>Developing the actual system software and hardware components based on the design specifications.</a:t>
            </a:r>
          </a:p>
          <a:p>
            <a:r>
              <a:rPr lang="en-US" b="1" dirty="0" smtClean="0"/>
              <a:t>Testing</a:t>
            </a:r>
            <a:r>
              <a:rPr lang="en-US" dirty="0" smtClean="0"/>
              <a:t>:</a:t>
            </a:r>
          </a:p>
          <a:p>
            <a:r>
              <a:rPr lang="en-US" dirty="0" smtClean="0"/>
              <a:t>Performing various tests to ensure the system meets quality standards and functions as intended. This includes functional testing, usability testing, performance testing, and security testing.</a:t>
            </a:r>
          </a:p>
          <a:p>
            <a:r>
              <a:rPr lang="en-US" b="1" dirty="0" smtClean="0"/>
              <a:t>Deployment</a:t>
            </a:r>
            <a:r>
              <a:rPr lang="en-US" dirty="0" smtClean="0"/>
              <a:t>:</a:t>
            </a:r>
          </a:p>
          <a:p>
            <a:r>
              <a:rPr lang="en-US" dirty="0" smtClean="0"/>
              <a:t>Installing the system in the production environment and transitioning users from the old system (if applicable) to the new system.</a:t>
            </a:r>
          </a:p>
          <a:p>
            <a:r>
              <a:rPr lang="en-US" b="1" dirty="0" smtClean="0"/>
              <a:t>Maintenance and Support</a:t>
            </a:r>
            <a:r>
              <a:rPr lang="en-US" dirty="0" smtClean="0"/>
              <a:t>:</a:t>
            </a:r>
          </a:p>
          <a:p>
            <a:r>
              <a:rPr lang="en-US" dirty="0" smtClean="0"/>
              <a:t>Providing ongoing maintenance, support, and updates to the system to address issues, implement changes, and ensure its continued functionality and relevance.</a:t>
            </a:r>
          </a:p>
          <a:p>
            <a:r>
              <a:rPr lang="en-US" b="1" dirty="0" smtClean="0"/>
              <a:t>Documentation</a:t>
            </a:r>
            <a:r>
              <a:rPr lang="en-US" dirty="0" smtClean="0"/>
              <a:t>:</a:t>
            </a:r>
          </a:p>
          <a:p>
            <a:r>
              <a:rPr lang="en-US" dirty="0" smtClean="0"/>
              <a:t>Creating comprehensive documentation for the system, including user manuals, technical specifications, and system documentation, to facilitate understanding and future maintenance.</a:t>
            </a:r>
          </a:p>
          <a:p>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u="sng" dirty="0" smtClean="0"/>
              <a:t>Process of System Analysis and Design:</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55000" lnSpcReduction="20000"/>
          </a:bodyPr>
          <a:lstStyle/>
          <a:p>
            <a:r>
              <a:rPr lang="en-US" b="1" dirty="0" smtClean="0"/>
              <a:t>Feasibility Study</a:t>
            </a:r>
            <a:r>
              <a:rPr lang="en-US" dirty="0" smtClean="0"/>
              <a:t>:</a:t>
            </a:r>
          </a:p>
          <a:p>
            <a:r>
              <a:rPr lang="en-US" dirty="0" smtClean="0"/>
              <a:t>Assess the technical, operational, and economic feasibility of the proposed system to determine its viability and potential benefits.</a:t>
            </a:r>
          </a:p>
          <a:p>
            <a:r>
              <a:rPr lang="en-US" b="1" dirty="0" smtClean="0"/>
              <a:t>Requirement Gathering</a:t>
            </a:r>
            <a:r>
              <a:rPr lang="en-US" dirty="0" smtClean="0"/>
              <a:t>:</a:t>
            </a:r>
          </a:p>
          <a:p>
            <a:r>
              <a:rPr lang="en-US" dirty="0" smtClean="0"/>
              <a:t>Identify, document, and analyze the needs and objectives of stakeholders, including users, managers, and other system participants.</a:t>
            </a:r>
          </a:p>
          <a:p>
            <a:r>
              <a:rPr lang="en-US" b="1" dirty="0" smtClean="0"/>
              <a:t>System Analysis</a:t>
            </a:r>
            <a:r>
              <a:rPr lang="en-US" dirty="0" smtClean="0"/>
              <a:t>:</a:t>
            </a:r>
          </a:p>
          <a:p>
            <a:r>
              <a:rPr lang="en-US" dirty="0" smtClean="0"/>
              <a:t>Analyze the existing system (if applicable) and study business processes, data flows, and user interactions to understand requirements and identify areas for improvement.</a:t>
            </a:r>
          </a:p>
          <a:p>
            <a:r>
              <a:rPr lang="en-US" b="1" dirty="0" smtClean="0"/>
              <a:t>System Design</a:t>
            </a:r>
            <a:r>
              <a:rPr lang="en-US" dirty="0" smtClean="0"/>
              <a:t>:</a:t>
            </a:r>
          </a:p>
          <a:p>
            <a:r>
              <a:rPr lang="en-US" dirty="0" smtClean="0"/>
              <a:t>Develop a detailed blueprint for the new system based on the requirements gathered during analysis. This includes designing system architecture, database structure, user interfaces, and other system components.</a:t>
            </a:r>
          </a:p>
          <a:p>
            <a:r>
              <a:rPr lang="en-US" b="1" dirty="0" smtClean="0"/>
              <a:t>Prototyping</a:t>
            </a:r>
            <a:r>
              <a:rPr lang="en-US" dirty="0" smtClean="0"/>
              <a:t>:</a:t>
            </a:r>
          </a:p>
          <a:p>
            <a:r>
              <a:rPr lang="en-US" dirty="0" smtClean="0"/>
              <a:t>Build working prototypes or mock-ups of the system to validate requirements, gather feedback from stakeholders, and refine the design.</a:t>
            </a:r>
          </a:p>
          <a:p>
            <a:endParaRPr lang="en-US" dirty="0" smtClean="0"/>
          </a:p>
          <a:p>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47500" lnSpcReduction="20000"/>
          </a:bodyPr>
          <a:lstStyle/>
          <a:p>
            <a:r>
              <a:rPr lang="en-US" b="1" dirty="0" smtClean="0"/>
              <a:t>Implementation</a:t>
            </a:r>
            <a:r>
              <a:rPr lang="en-US" dirty="0" smtClean="0"/>
              <a:t>:</a:t>
            </a:r>
          </a:p>
          <a:p>
            <a:r>
              <a:rPr lang="en-US" dirty="0" smtClean="0"/>
              <a:t>Develop the actual system software and hardware components based on the design specifications. This may involve coding, configuration, and integration of various system elements.</a:t>
            </a:r>
          </a:p>
          <a:p>
            <a:r>
              <a:rPr lang="en-US" b="1" dirty="0" smtClean="0"/>
              <a:t>Testing</a:t>
            </a:r>
            <a:r>
              <a:rPr lang="en-US" dirty="0" smtClean="0"/>
              <a:t>:</a:t>
            </a:r>
          </a:p>
          <a:p>
            <a:r>
              <a:rPr lang="en-US" dirty="0" smtClean="0"/>
              <a:t>Perform various tests, including functional testing, usability testing, performance testing, and security testing, to ensure the system meets quality standards and functions as intended.</a:t>
            </a:r>
          </a:p>
          <a:p>
            <a:r>
              <a:rPr lang="en-US" b="1" dirty="0" smtClean="0"/>
              <a:t>Deployment</a:t>
            </a:r>
            <a:r>
              <a:rPr lang="en-US" dirty="0" smtClean="0"/>
              <a:t>:</a:t>
            </a:r>
          </a:p>
          <a:p>
            <a:r>
              <a:rPr lang="en-US" dirty="0" smtClean="0"/>
              <a:t>Install the system in the production environment and transition users from the old system (if applicable) to the new system. This may involve data migration, user training, and change management activities.</a:t>
            </a:r>
          </a:p>
          <a:p>
            <a:r>
              <a:rPr lang="en-US" b="1" dirty="0" smtClean="0"/>
              <a:t>Maintenance and Support</a:t>
            </a:r>
            <a:r>
              <a:rPr lang="en-US" dirty="0" smtClean="0"/>
              <a:t>:</a:t>
            </a:r>
          </a:p>
          <a:p>
            <a:r>
              <a:rPr lang="en-US" dirty="0" smtClean="0"/>
              <a:t>Provide ongoing maintenance, support, and updates to the system to address issues, implement changes, and ensure its continued functionality and relevance over time.</a:t>
            </a:r>
          </a:p>
          <a:p>
            <a:r>
              <a:rPr lang="en-US" b="1" dirty="0" smtClean="0"/>
              <a:t>Documentation</a:t>
            </a:r>
            <a:r>
              <a:rPr lang="en-US" dirty="0" smtClean="0"/>
              <a:t>:</a:t>
            </a:r>
          </a:p>
          <a:p>
            <a:r>
              <a:rPr lang="en-US" dirty="0" smtClean="0"/>
              <a:t>Create comprehensive documentation for the system, including user manuals, technical specifications, and system documentation, to facilitate understanding and future maintenance.</a:t>
            </a:r>
          </a:p>
          <a:p>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43000"/>
          </a:xfrm>
        </p:spPr>
        <p:txBody>
          <a:bodyPr>
            <a:normAutofit fontScale="90000"/>
          </a:bodyPr>
          <a:lstStyle/>
          <a:p>
            <a:r>
              <a:rPr lang="en-US" b="1" u="sng" dirty="0" smtClean="0"/>
              <a:t>Benefits of System Analysis and Design:</a:t>
            </a:r>
            <a:r>
              <a:rPr lang="en-US" dirty="0" smtClean="0"/>
              <a:t/>
            </a:r>
            <a:br>
              <a:rPr lang="en-US" dirty="0" smtClean="0"/>
            </a:b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62500" lnSpcReduction="20000"/>
          </a:bodyPr>
          <a:lstStyle/>
          <a:p>
            <a:r>
              <a:rPr lang="en-US" b="1" dirty="0" smtClean="0"/>
              <a:t>Alignment with Business Goals</a:t>
            </a:r>
            <a:r>
              <a:rPr lang="en-US" dirty="0" smtClean="0"/>
              <a:t>:</a:t>
            </a:r>
          </a:p>
          <a:p>
            <a:r>
              <a:rPr lang="en-US" dirty="0" smtClean="0"/>
              <a:t>Through thorough analysis, the system is designed to closely align with the organization’s strategic objectives and business processes. This ensures that the developed system addresses specific needs and contributes to the overall goals of the organization.</a:t>
            </a:r>
          </a:p>
          <a:p>
            <a:r>
              <a:rPr lang="en-US" b="1" dirty="0" smtClean="0"/>
              <a:t>Cost Efficiency</a:t>
            </a:r>
            <a:r>
              <a:rPr lang="en-US" dirty="0" smtClean="0"/>
              <a:t>:</a:t>
            </a:r>
          </a:p>
          <a:p>
            <a:r>
              <a:rPr lang="en-US" dirty="0" smtClean="0"/>
              <a:t>By identifying requirements and potential issues early in the development process, System Analysis and Design help mitigate risks and prevent costly rework during later stages of implementation. This results in cost savings and efficient resource utilization.</a:t>
            </a:r>
          </a:p>
          <a:p>
            <a:r>
              <a:rPr lang="en-US" b="1" dirty="0" smtClean="0"/>
              <a:t>Enhanced Productivity</a:t>
            </a:r>
            <a:r>
              <a:rPr lang="en-US" dirty="0" smtClean="0"/>
              <a:t>:</a:t>
            </a:r>
          </a:p>
          <a:p>
            <a:r>
              <a:rPr lang="en-US" dirty="0" smtClean="0"/>
              <a:t>Well-designed systems streamline workflows, automate repetitive tasks, and provide users with intuitive interfaces, leading to increased productivity and efficiency within the organization. Employees can focus on value-added activities rather than manual or redundant tasks</a:t>
            </a:r>
          </a:p>
          <a:p>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r>
              <a:rPr lang="en-US" b="1" dirty="0" smtClean="0"/>
              <a:t>Improved Decision Making</a:t>
            </a:r>
            <a:r>
              <a:rPr lang="en-US" dirty="0" smtClean="0"/>
              <a:t>:</a:t>
            </a:r>
          </a:p>
          <a:p>
            <a:r>
              <a:rPr lang="en-US" dirty="0" smtClean="0"/>
              <a:t>The data-driven approach of System Analysis and Design enables organizations to capture, process, and analyze relevant information more effectively. This facilitates informed decision-making at all levels of the organization, leading to better strategic planning and resource allocation.</a:t>
            </a:r>
          </a:p>
          <a:p>
            <a:r>
              <a:rPr lang="en-US" b="1" dirty="0" smtClean="0"/>
              <a:t>Adaptability and Scalability</a:t>
            </a:r>
            <a:r>
              <a:rPr lang="en-US" dirty="0" smtClean="0"/>
              <a:t>:</a:t>
            </a:r>
          </a:p>
          <a:p>
            <a:r>
              <a:rPr lang="en-US" dirty="0" smtClean="0"/>
              <a:t>Systems developed through System Analysis and Design are designed to be flexible and scalable, allowing them to adapt to changing business requirements and accommodate future growth. This ensures that the organization can remain competitive and responsive to evolving market conditions.</a:t>
            </a:r>
          </a:p>
          <a:p>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u="sng" dirty="0" smtClean="0"/>
              <a:t>Challenges of System Analysis and Design:</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55000" lnSpcReduction="20000"/>
          </a:bodyPr>
          <a:lstStyle/>
          <a:p>
            <a:r>
              <a:rPr lang="en-US" b="1" dirty="0" smtClean="0"/>
              <a:t>Ambiguous Requirements</a:t>
            </a:r>
            <a:r>
              <a:rPr lang="en-US" dirty="0" smtClean="0"/>
              <a:t>:</a:t>
            </a:r>
          </a:p>
          <a:p>
            <a:r>
              <a:rPr lang="en-US" dirty="0" smtClean="0"/>
              <a:t>Gathering accurate and comprehensive requirements can be challenging, especially when stakeholders have differing needs or struggle to articulate their requirements clearly. Ambiguous or incomplete requirements can lead to misunderstandings, scope creep, and ultimately, project delays or failure.</a:t>
            </a:r>
          </a:p>
          <a:p>
            <a:r>
              <a:rPr lang="en-US" b="1" dirty="0" smtClean="0"/>
              <a:t>Technological Complexity</a:t>
            </a:r>
            <a:r>
              <a:rPr lang="en-US" dirty="0" smtClean="0"/>
              <a:t>:</a:t>
            </a:r>
          </a:p>
          <a:p>
            <a:r>
              <a:rPr lang="en-US" dirty="0" smtClean="0"/>
              <a:t>Rapid advancements in technology can make it challenging to select the most appropriate tools, platforms, and development methodologies for the project. System analysts must stay updated with emerging technologies and assess their suitability for the project while balancing factors such as cost, scalability, and compatibility with existing systems.</a:t>
            </a:r>
          </a:p>
          <a:p>
            <a:r>
              <a:rPr lang="en-US" b="1" dirty="0" smtClean="0"/>
              <a:t>Risk Management</a:t>
            </a:r>
            <a:r>
              <a:rPr lang="en-US" dirty="0" smtClean="0"/>
              <a:t>:</a:t>
            </a:r>
          </a:p>
          <a:p>
            <a:r>
              <a:rPr lang="en-US" dirty="0" smtClean="0"/>
              <a:t>Identifying and mitigating risks throughout the System Analysis and Design process is crucial to project success. However, accurately assessing risks, implementing mitigation strategies, and responding to unforeseen challenges require careful planning and proactive risk management practices. Failure to anticipate and address risks adequately can lead to project delays, budget overruns, or even project failure.</a:t>
            </a:r>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fontScale="90000"/>
          </a:bodyPr>
          <a:lstStyle/>
          <a:p>
            <a:r>
              <a:rPr lang="en-US" dirty="0" smtClean="0"/>
              <a:t>Business Systems, Objectives, Elements, Types, Life Cycle and Limitations</a:t>
            </a:r>
            <a:br>
              <a:rPr lang="en-US" dirty="0" smtClean="0"/>
            </a:br>
            <a:endParaRPr lang="en-US" dirty="0"/>
          </a:p>
        </p:txBody>
      </p:sp>
      <p:sp>
        <p:nvSpPr>
          <p:cNvPr id="5" name="Subtitle 4"/>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r>
              <a:rPr lang="en-US" b="1" dirty="0" smtClean="0"/>
              <a:t>Business System Concepts</a:t>
            </a:r>
            <a:r>
              <a:rPr lang="en-US" dirty="0" smtClean="0"/>
              <a:t> refer to the structured framework that integrates people, processes, technology, and information to achieve organizational goals effectively. A business system is a set of interrelated components working together to collect, process, store, and distribute information that supports planning, coordination, control, and decision-making. It emphasizes the flow of resources—materials, money, information, and services—within and outside the organization. Business system concepts highlight efficiency, accountability, and adaptability by aligning business processes with objectives. Examples include accounting systems, inventory systems, and customer relationship management systems. By applying these concepts, organizations can streamline operations, improve communication, and enhance productivity while maintaining competitiveness in a dynamic environment.</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Objectives of Business Systems</a:t>
            </a:r>
            <a:endParaRPr lang="en-US" dirty="0"/>
          </a:p>
        </p:txBody>
      </p:sp>
      <p:sp>
        <p:nvSpPr>
          <p:cNvPr id="3" name="Content Placeholder 2"/>
          <p:cNvSpPr>
            <a:spLocks noGrp="1"/>
          </p:cNvSpPr>
          <p:nvPr>
            <p:ph idx="1"/>
          </p:nvPr>
        </p:nvSpPr>
        <p:spPr/>
        <p:txBody>
          <a:bodyPr/>
          <a:lstStyle/>
          <a:p>
            <a:r>
              <a:rPr lang="en-US" b="1" dirty="0" smtClean="0"/>
              <a:t>Improve Efficiency</a:t>
            </a:r>
            <a:endParaRPr lang="en-US" dirty="0" smtClean="0"/>
          </a:p>
          <a:p>
            <a:r>
              <a:rPr lang="en-US" b="1" dirty="0" smtClean="0"/>
              <a:t>Support Decision-Making</a:t>
            </a:r>
            <a:endParaRPr lang="en-US" dirty="0" smtClean="0"/>
          </a:p>
          <a:p>
            <a:r>
              <a:rPr lang="en-US" b="1" dirty="0" smtClean="0"/>
              <a:t>Enhance Communication and Coordination</a:t>
            </a:r>
            <a:endParaRPr lang="en-US" dirty="0" smtClean="0"/>
          </a:p>
          <a:p>
            <a:r>
              <a:rPr lang="en-US" b="1" dirty="0" smtClean="0"/>
              <a:t>Ensure Data Accuracy and Security</a:t>
            </a:r>
          </a:p>
          <a:p>
            <a:r>
              <a:rPr lang="en-US" b="1" dirty="0" smtClean="0"/>
              <a:t>Cost Reduction</a:t>
            </a:r>
            <a:endParaRPr lang="en-US" dirty="0" smtClean="0"/>
          </a:p>
          <a:p>
            <a:r>
              <a:rPr lang="en-US" b="1" dirty="0" smtClean="0"/>
              <a:t>Customer Satisfaction</a:t>
            </a:r>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Elements of a Business System</a:t>
            </a:r>
            <a:endParaRPr lang="en-US" dirty="0"/>
          </a:p>
        </p:txBody>
      </p:sp>
      <p:sp>
        <p:nvSpPr>
          <p:cNvPr id="3" name="Content Placeholder 2"/>
          <p:cNvSpPr>
            <a:spLocks noGrp="1"/>
          </p:cNvSpPr>
          <p:nvPr>
            <p:ph idx="1"/>
          </p:nvPr>
        </p:nvSpPr>
        <p:spPr/>
        <p:txBody>
          <a:bodyPr/>
          <a:lstStyle/>
          <a:p>
            <a:r>
              <a:rPr lang="en-US" b="1" dirty="0" smtClean="0"/>
              <a:t>People</a:t>
            </a:r>
            <a:endParaRPr lang="en-US" dirty="0" smtClean="0"/>
          </a:p>
          <a:p>
            <a:r>
              <a:rPr lang="en-US" b="1" dirty="0" smtClean="0"/>
              <a:t>Process</a:t>
            </a:r>
            <a:endParaRPr lang="en-US" dirty="0" smtClean="0"/>
          </a:p>
          <a:p>
            <a:r>
              <a:rPr lang="en-US" b="1" dirty="0" smtClean="0"/>
              <a:t>Technology</a:t>
            </a:r>
            <a:endParaRPr lang="en-US" dirty="0" smtClean="0"/>
          </a:p>
          <a:p>
            <a:r>
              <a:rPr lang="en-US" b="1" dirty="0" smtClean="0"/>
              <a:t>Information</a:t>
            </a:r>
            <a:endParaRPr lang="en-US" dirty="0" smtClean="0"/>
          </a:p>
          <a:p>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u="sng" dirty="0" smtClean="0"/>
              <a:t>Types of Business Systems</a:t>
            </a:r>
            <a:r>
              <a:rPr lang="en-US" dirty="0" smtClean="0"/>
              <a:t/>
            </a:r>
            <a:br>
              <a:rPr lang="en-US" dirty="0" smtClean="0"/>
            </a:br>
            <a:r>
              <a:rPr lang="en-US" dirty="0" smtClean="0"/>
              <a:t/>
            </a:r>
            <a:br>
              <a:rPr lang="en-US" dirty="0" smtClean="0"/>
            </a:br>
            <a:endParaRPr lang="en-US" dirty="0"/>
          </a:p>
        </p:txBody>
      </p:sp>
      <p:sp>
        <p:nvSpPr>
          <p:cNvPr id="3" name="Content Placeholder 2"/>
          <p:cNvSpPr>
            <a:spLocks noGrp="1"/>
          </p:cNvSpPr>
          <p:nvPr>
            <p:ph idx="1"/>
          </p:nvPr>
        </p:nvSpPr>
        <p:spPr/>
        <p:txBody>
          <a:bodyPr>
            <a:normAutofit lnSpcReduction="10000"/>
          </a:bodyPr>
          <a:lstStyle/>
          <a:p>
            <a:r>
              <a:rPr lang="en-US" b="1" dirty="0" smtClean="0"/>
              <a:t>Formal Business System</a:t>
            </a:r>
            <a:endParaRPr lang="en-US" dirty="0" smtClean="0"/>
          </a:p>
          <a:p>
            <a:r>
              <a:rPr lang="en-US" b="1" dirty="0" smtClean="0"/>
              <a:t>Informal Business System</a:t>
            </a:r>
            <a:endParaRPr lang="en-US" dirty="0" smtClean="0"/>
          </a:p>
          <a:p>
            <a:r>
              <a:rPr lang="en-US" b="1" dirty="0" smtClean="0"/>
              <a:t>Manual Business System</a:t>
            </a:r>
            <a:endParaRPr lang="en-US" dirty="0" smtClean="0"/>
          </a:p>
          <a:p>
            <a:r>
              <a:rPr lang="en-US" b="1" dirty="0" smtClean="0"/>
              <a:t>Computerized Business System</a:t>
            </a:r>
            <a:endParaRPr lang="en-US" dirty="0" smtClean="0"/>
          </a:p>
          <a:p>
            <a:r>
              <a:rPr lang="en-US" b="1" dirty="0" smtClean="0"/>
              <a:t>Accounting System</a:t>
            </a:r>
            <a:endParaRPr lang="en-US" dirty="0" smtClean="0"/>
          </a:p>
          <a:p>
            <a:r>
              <a:rPr lang="en-US" b="1" dirty="0" smtClean="0"/>
              <a:t>Marketing System</a:t>
            </a:r>
            <a:endParaRPr lang="en-US" dirty="0" smtClean="0"/>
          </a:p>
          <a:p>
            <a:r>
              <a:rPr lang="en-US" b="1" dirty="0" smtClean="0"/>
              <a:t>Human Resource (HR) System</a:t>
            </a:r>
            <a:endParaRPr lang="en-US" dirty="0" smtClean="0"/>
          </a:p>
          <a:p>
            <a:r>
              <a:rPr lang="en-US" b="1" dirty="0" smtClean="0"/>
              <a:t>Production System</a:t>
            </a:r>
            <a:endParaRPr lang="en-US" dirty="0" smtClean="0"/>
          </a:p>
          <a:p>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Business System Life Cycle</a:t>
            </a:r>
            <a:endParaRPr lang="en-US" dirty="0"/>
          </a:p>
        </p:txBody>
      </p:sp>
      <p:sp>
        <p:nvSpPr>
          <p:cNvPr id="3" name="Content Placeholder 2"/>
          <p:cNvSpPr>
            <a:spLocks noGrp="1"/>
          </p:cNvSpPr>
          <p:nvPr>
            <p:ph idx="1"/>
          </p:nvPr>
        </p:nvSpPr>
        <p:spPr/>
        <p:txBody>
          <a:bodyPr/>
          <a:lstStyle/>
          <a:p>
            <a:r>
              <a:rPr lang="en-US" b="1" dirty="0" smtClean="0"/>
              <a:t>Planning</a:t>
            </a:r>
            <a:endParaRPr lang="en-US" dirty="0" smtClean="0"/>
          </a:p>
          <a:p>
            <a:r>
              <a:rPr lang="en-US" b="1" dirty="0" smtClean="0"/>
              <a:t>Analysis</a:t>
            </a:r>
            <a:endParaRPr lang="en-US" dirty="0" smtClean="0"/>
          </a:p>
          <a:p>
            <a:r>
              <a:rPr lang="en-US" b="1" dirty="0" smtClean="0"/>
              <a:t>Design</a:t>
            </a:r>
            <a:endParaRPr lang="en-US" dirty="0" smtClean="0"/>
          </a:p>
          <a:p>
            <a:r>
              <a:rPr lang="en-US" b="1" dirty="0" smtClean="0"/>
              <a:t>Implementation</a:t>
            </a:r>
            <a:endParaRPr lang="en-US" dirty="0" smtClean="0"/>
          </a:p>
          <a:p>
            <a:r>
              <a:rPr lang="en-US" b="1" dirty="0" smtClean="0"/>
              <a:t>Testing and Deployment</a:t>
            </a:r>
            <a:endParaRPr lang="en-US" dirty="0" smtClean="0"/>
          </a:p>
          <a:p>
            <a:r>
              <a:rPr lang="en-US" b="1" dirty="0" smtClean="0"/>
              <a:t>Maintenance</a:t>
            </a:r>
            <a:endParaRPr lang="en-US" dirty="0" smtClean="0"/>
          </a:p>
          <a:p>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Limitations of Business Systems</a:t>
            </a:r>
            <a:endParaRPr lang="en-US" dirty="0"/>
          </a:p>
        </p:txBody>
      </p:sp>
      <p:sp>
        <p:nvSpPr>
          <p:cNvPr id="3" name="Content Placeholder 2"/>
          <p:cNvSpPr>
            <a:spLocks noGrp="1"/>
          </p:cNvSpPr>
          <p:nvPr>
            <p:ph idx="1"/>
          </p:nvPr>
        </p:nvSpPr>
        <p:spPr/>
        <p:txBody>
          <a:bodyPr/>
          <a:lstStyle/>
          <a:p>
            <a:r>
              <a:rPr lang="en-US" b="1" dirty="0" smtClean="0"/>
              <a:t>High Implementation Cost</a:t>
            </a:r>
            <a:endParaRPr lang="en-US" dirty="0" smtClean="0"/>
          </a:p>
          <a:p>
            <a:r>
              <a:rPr lang="en-US" b="1" dirty="0" smtClean="0"/>
              <a:t>Complexity of Operation</a:t>
            </a:r>
            <a:endParaRPr lang="en-US" dirty="0" smtClean="0"/>
          </a:p>
          <a:p>
            <a:r>
              <a:rPr lang="en-US" b="1" dirty="0" smtClean="0"/>
              <a:t>Dependence on Technology</a:t>
            </a:r>
            <a:endParaRPr lang="en-US" dirty="0" smtClean="0"/>
          </a:p>
          <a:p>
            <a:r>
              <a:rPr lang="en-US" b="1" dirty="0" smtClean="0"/>
              <a:t>Security Risks</a:t>
            </a:r>
            <a:endParaRPr lang="en-US" dirty="0" smtClean="0"/>
          </a:p>
          <a:p>
            <a:r>
              <a:rPr lang="en-US" b="1" dirty="0" smtClean="0"/>
              <a:t>Maintenance and </a:t>
            </a:r>
            <a:r>
              <a:rPr lang="en-US" b="1" dirty="0" err="1" smtClean="0"/>
              <a:t>Upgradation</a:t>
            </a:r>
            <a:r>
              <a:rPr lang="en-US" b="1" smtClean="0"/>
              <a:t> Issues</a:t>
            </a:r>
            <a:endParaRPr lang="en-US" smtClean="0"/>
          </a:p>
          <a:p>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500" dirty="0"/>
              <a:t>Implementation and Evaluation of Systems</a:t>
            </a:r>
            <a:br>
              <a:rPr lang="en-US" sz="3500" dirty="0"/>
            </a:br>
            <a:r>
              <a:rPr lang="en-US" sz="3500" dirty="0"/>
              <a:t/>
            </a:r>
            <a:br>
              <a:rPr lang="en-US" sz="3500" dirty="0"/>
            </a:br>
            <a:endParaRPr lang="en-US" sz="3500" dirty="0"/>
          </a:p>
        </p:txBody>
      </p:sp>
      <p:sp>
        <p:nvSpPr>
          <p:cNvPr id="3" name="Content Placeholder 2"/>
          <p:cNvSpPr>
            <a:spLocks noGrp="1"/>
          </p:cNvSpPr>
          <p:nvPr>
            <p:ph idx="1"/>
          </p:nvPr>
        </p:nvSpPr>
        <p:spPr/>
        <p:txBody>
          <a:bodyPr>
            <a:normAutofit fontScale="92500" lnSpcReduction="20000"/>
          </a:bodyPr>
          <a:lstStyle/>
          <a:p>
            <a:r>
              <a:rPr lang="en-US" b="1" dirty="0"/>
              <a:t>System development</a:t>
            </a:r>
            <a:r>
              <a:rPr lang="en-US" dirty="0"/>
              <a:t> is not complete until the system is </a:t>
            </a:r>
            <a:r>
              <a:rPr lang="en-US" b="1" dirty="0"/>
              <a:t>implemented and evaluated</a:t>
            </a:r>
            <a:r>
              <a:rPr lang="en-US" dirty="0"/>
              <a:t> in the organizational environment. Implementation involves the process of converting a planned system into an operational one, including installation, testing, user training, and deployment. Evaluation, on the other hand, measures the system’s effectiveness, efficiency, and alignment with organizational goals. Both processes are critical for ensuring that the system delivers real value to stakeholders.</a:t>
            </a:r>
          </a:p>
        </p:txBody>
      </p:sp>
    </p:spTree>
    <p:extLst>
      <p:ext uri="{BB962C8B-B14F-4D97-AF65-F5344CB8AC3E}">
        <p14:creationId xmlns:p14="http://schemas.microsoft.com/office/powerpoint/2010/main" xmlns="" val="8410598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b="1" u="sng" dirty="0"/>
              <a:t>System Implementation</a:t>
            </a:r>
            <a:endParaRPr lang="en-US" dirty="0"/>
          </a:p>
          <a:p>
            <a:r>
              <a:rPr lang="en-US" dirty="0"/>
              <a:t>System implementation refers to the stage where the designed and developed system is put into actual operation. It involves activities like coding, integration, hardware/software installation, data conversion, user training, and system roll-out. A successful implementation ensures that the system works smoothly, satisfies user requirements, and supports organizational processes effectively.</a:t>
            </a:r>
          </a:p>
          <a:p>
            <a:endParaRPr lang="en-US" dirty="0"/>
          </a:p>
        </p:txBody>
      </p:sp>
    </p:spTree>
    <p:extLst>
      <p:ext uri="{BB962C8B-B14F-4D97-AF65-F5344CB8AC3E}">
        <p14:creationId xmlns:p14="http://schemas.microsoft.com/office/powerpoint/2010/main" xmlns="" val="40154305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r>
              <a:rPr lang="en-US" b="1" u="sng" dirty="0"/>
              <a:t>Objectives of System Implementation:</a:t>
            </a:r>
            <a:endParaRPr lang="en-US" dirty="0"/>
          </a:p>
          <a:p>
            <a:r>
              <a:rPr lang="en-US" dirty="0"/>
              <a:t>To make the system fully operational in the organization.</a:t>
            </a:r>
          </a:p>
          <a:p>
            <a:r>
              <a:rPr lang="en-US" dirty="0"/>
              <a:t>To ensure the system meets user requirements and business objectives.</a:t>
            </a:r>
          </a:p>
          <a:p>
            <a:r>
              <a:rPr lang="en-US" dirty="0"/>
              <a:t>To minimize disruptions during transition from old to new systems.</a:t>
            </a:r>
          </a:p>
          <a:p>
            <a:r>
              <a:rPr lang="en-US" dirty="0"/>
              <a:t>To train users for effective utilization of the system.</a:t>
            </a:r>
          </a:p>
          <a:p>
            <a:r>
              <a:rPr lang="en-US" dirty="0"/>
              <a:t>To ensure system security, reliability, and performance.</a:t>
            </a:r>
          </a:p>
          <a:p>
            <a:endParaRPr lang="en-US" dirty="0"/>
          </a:p>
        </p:txBody>
      </p:sp>
    </p:spTree>
    <p:extLst>
      <p:ext uri="{BB962C8B-B14F-4D97-AF65-F5344CB8AC3E}">
        <p14:creationId xmlns:p14="http://schemas.microsoft.com/office/powerpoint/2010/main" xmlns="" val="37656553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62500" lnSpcReduction="20000"/>
          </a:bodyPr>
          <a:lstStyle/>
          <a:p>
            <a:r>
              <a:rPr lang="en-US" b="1" u="sng" dirty="0"/>
              <a:t>Steps in System Implementation:</a:t>
            </a:r>
            <a:endParaRPr lang="en-US" dirty="0"/>
          </a:p>
          <a:p>
            <a:r>
              <a:rPr lang="en-US" b="1" dirty="0"/>
              <a:t>Preparation of Implementation Plan:</a:t>
            </a:r>
            <a:r>
              <a:rPr lang="en-US" dirty="0"/>
              <a:t> Outlining schedules, resources, responsibilities, and strategies.</a:t>
            </a:r>
          </a:p>
          <a:p>
            <a:r>
              <a:rPr lang="en-US" b="1" dirty="0"/>
              <a:t>Hardware and Software Installation:</a:t>
            </a:r>
            <a:r>
              <a:rPr lang="en-US" dirty="0"/>
              <a:t> Setting up servers, networks, operating systems, and application software.</a:t>
            </a:r>
          </a:p>
          <a:p>
            <a:r>
              <a:rPr lang="en-US" b="1" dirty="0"/>
              <a:t>Data Conversion:</a:t>
            </a:r>
            <a:r>
              <a:rPr lang="en-US" dirty="0"/>
              <a:t> Transferring and validating data from old systems to the new one.</a:t>
            </a:r>
          </a:p>
          <a:p>
            <a:r>
              <a:rPr lang="en-US" b="1" dirty="0"/>
              <a:t>System Testing:</a:t>
            </a:r>
            <a:r>
              <a:rPr lang="en-US" dirty="0"/>
              <a:t> Conducting unit, integration, and user acceptance testing (UAT) to identify and fix errors.</a:t>
            </a:r>
          </a:p>
          <a:p>
            <a:r>
              <a:rPr lang="en-US" b="1" dirty="0"/>
              <a:t>Training of Users:</a:t>
            </a:r>
            <a:r>
              <a:rPr lang="en-US" dirty="0"/>
              <a:t> Organizing workshops and manuals to help employees adapt to the new system.</a:t>
            </a:r>
          </a:p>
          <a:p>
            <a:r>
              <a:rPr lang="en-US" b="1" dirty="0"/>
              <a:t>System Conversion:</a:t>
            </a:r>
            <a:r>
              <a:rPr lang="en-US" dirty="0"/>
              <a:t> Transitioning from old to new system using appropriate strategies.</a:t>
            </a:r>
          </a:p>
          <a:p>
            <a:r>
              <a:rPr lang="en-US" b="1" dirty="0"/>
              <a:t>Post-Implementation Support:</a:t>
            </a:r>
            <a:r>
              <a:rPr lang="en-US" dirty="0"/>
              <a:t> Monitoring, troubleshooting, and resolving issues in early stages.</a:t>
            </a:r>
          </a:p>
          <a:p>
            <a:endParaRPr lang="en-US" dirty="0"/>
          </a:p>
        </p:txBody>
      </p:sp>
    </p:spTree>
    <p:extLst>
      <p:ext uri="{BB962C8B-B14F-4D97-AF65-F5344CB8AC3E}">
        <p14:creationId xmlns:p14="http://schemas.microsoft.com/office/powerpoint/2010/main" xmlns="" val="33189495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r>
              <a:rPr lang="en-US" b="1" u="sng" dirty="0"/>
              <a:t>Methods of System Conversion:</a:t>
            </a:r>
            <a:endParaRPr lang="en-US" dirty="0"/>
          </a:p>
          <a:p>
            <a:r>
              <a:rPr lang="en-US" b="1" dirty="0"/>
              <a:t>Direct Conversion:</a:t>
            </a:r>
            <a:r>
              <a:rPr lang="en-US" dirty="0"/>
              <a:t> The old system is immediately replaced by the new system on a specific date. It is fast but risky.</a:t>
            </a:r>
          </a:p>
          <a:p>
            <a:r>
              <a:rPr lang="en-US" b="1" dirty="0"/>
              <a:t>Parallel Conversion:</a:t>
            </a:r>
            <a:r>
              <a:rPr lang="en-US" dirty="0"/>
              <a:t> Both old and new systems operate together for a period until the new one proves reliable. It is safe but costly.</a:t>
            </a:r>
          </a:p>
          <a:p>
            <a:r>
              <a:rPr lang="en-US" b="1" dirty="0"/>
              <a:t>Phased Conversion:</a:t>
            </a:r>
            <a:r>
              <a:rPr lang="en-US" dirty="0"/>
              <a:t> The new system is introduced gradually in stages (modules, departments, or functions). It balances risk and cost.</a:t>
            </a:r>
          </a:p>
          <a:p>
            <a:r>
              <a:rPr lang="en-US" b="1" dirty="0"/>
              <a:t>Pilot Conversion:</a:t>
            </a:r>
            <a:r>
              <a:rPr lang="en-US" dirty="0"/>
              <a:t> The new system is implemented in a small segment of the organization first, then expanded based on feedback.</a:t>
            </a:r>
          </a:p>
          <a:p>
            <a:endParaRPr lang="en-US" dirty="0"/>
          </a:p>
        </p:txBody>
      </p:sp>
    </p:spTree>
    <p:extLst>
      <p:ext uri="{BB962C8B-B14F-4D97-AF65-F5344CB8AC3E}">
        <p14:creationId xmlns:p14="http://schemas.microsoft.com/office/powerpoint/2010/main" xmlns="" val="41000426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b="1" u="sng" dirty="0"/>
              <a:t>Challenges in Implementation:</a:t>
            </a:r>
            <a:endParaRPr lang="en-US" dirty="0"/>
          </a:p>
          <a:p>
            <a:r>
              <a:rPr lang="en-US" b="1" dirty="0"/>
              <a:t>User Resistance</a:t>
            </a:r>
            <a:r>
              <a:rPr lang="en-US" dirty="0"/>
              <a:t> due to fear of job loss or unfamiliarity.</a:t>
            </a:r>
          </a:p>
          <a:p>
            <a:r>
              <a:rPr lang="en-US" b="1" dirty="0"/>
              <a:t>Technical Issues</a:t>
            </a:r>
            <a:r>
              <a:rPr lang="en-US" dirty="0"/>
              <a:t> like system bugs, hardware failures, or network problems.</a:t>
            </a:r>
          </a:p>
          <a:p>
            <a:r>
              <a:rPr lang="en-US" b="1" dirty="0"/>
              <a:t>Cost Overruns</a:t>
            </a:r>
            <a:r>
              <a:rPr lang="en-US" dirty="0"/>
              <a:t> if implementation takes longer than planned.</a:t>
            </a:r>
          </a:p>
          <a:p>
            <a:r>
              <a:rPr lang="en-US" b="1" dirty="0"/>
              <a:t>Training Gaps</a:t>
            </a:r>
            <a:r>
              <a:rPr lang="en-US" dirty="0"/>
              <a:t> leading to ineffective system usage.</a:t>
            </a:r>
          </a:p>
          <a:p>
            <a:r>
              <a:rPr lang="en-US" b="1" dirty="0"/>
              <a:t>Change Management Issues</a:t>
            </a:r>
            <a:r>
              <a:rPr lang="en-US" dirty="0"/>
              <a:t>, where employees struggle to adapt to new workflows.</a:t>
            </a:r>
          </a:p>
          <a:p>
            <a:endParaRPr lang="en-US" dirty="0"/>
          </a:p>
        </p:txBody>
      </p:sp>
    </p:spTree>
    <p:extLst>
      <p:ext uri="{BB962C8B-B14F-4D97-AF65-F5344CB8AC3E}">
        <p14:creationId xmlns:p14="http://schemas.microsoft.com/office/powerpoint/2010/main" xmlns="" val="9013432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a:t>System Evaluation</a:t>
            </a:r>
            <a:endParaRPr lang="en-US" dirty="0"/>
          </a:p>
        </p:txBody>
      </p:sp>
      <p:sp>
        <p:nvSpPr>
          <p:cNvPr id="3" name="Content Placeholder 2"/>
          <p:cNvSpPr>
            <a:spLocks noGrp="1"/>
          </p:cNvSpPr>
          <p:nvPr>
            <p:ph idx="1"/>
          </p:nvPr>
        </p:nvSpPr>
        <p:spPr/>
        <p:txBody>
          <a:bodyPr/>
          <a:lstStyle/>
          <a:p>
            <a:r>
              <a:rPr lang="en-US" dirty="0"/>
              <a:t>System evaluation is the process of measuring the performance, efficiency, and effectiveness of the implemented system. It determines whether the system meets the objectives, fulfills user requirements, and delivers expected benefits. Evaluation also identifies areas for improvement, future modifications, and system upgrades.</a:t>
            </a:r>
          </a:p>
        </p:txBody>
      </p:sp>
    </p:spTree>
    <p:extLst>
      <p:ext uri="{BB962C8B-B14F-4D97-AF65-F5344CB8AC3E}">
        <p14:creationId xmlns:p14="http://schemas.microsoft.com/office/powerpoint/2010/main" xmlns="" val="16602266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r>
              <a:rPr lang="en-US" b="1" u="sng" dirty="0"/>
              <a:t>Objectives of System Evaluation:</a:t>
            </a:r>
            <a:endParaRPr lang="en-US" dirty="0"/>
          </a:p>
          <a:p>
            <a:r>
              <a:rPr lang="en-US" dirty="0"/>
              <a:t>To verify whether the system meets business goals and user needs.</a:t>
            </a:r>
          </a:p>
          <a:p>
            <a:r>
              <a:rPr lang="en-US" dirty="0"/>
              <a:t>To assess system efficiency, accuracy, and reliability.</a:t>
            </a:r>
          </a:p>
          <a:p>
            <a:r>
              <a:rPr lang="en-US" dirty="0"/>
              <a:t>To measure cost-effectiveness and return on investment (ROI).</a:t>
            </a:r>
          </a:p>
          <a:p>
            <a:r>
              <a:rPr lang="en-US" dirty="0"/>
              <a:t>To identify weaknesses, risks, and areas needing improvements.</a:t>
            </a:r>
          </a:p>
          <a:p>
            <a:r>
              <a:rPr lang="en-US" dirty="0"/>
              <a:t>To provide feedback for future system development and maintenance.</a:t>
            </a:r>
          </a:p>
          <a:p>
            <a:endParaRPr lang="en-US" dirty="0"/>
          </a:p>
        </p:txBody>
      </p:sp>
    </p:spTree>
    <p:extLst>
      <p:ext uri="{BB962C8B-B14F-4D97-AF65-F5344CB8AC3E}">
        <p14:creationId xmlns:p14="http://schemas.microsoft.com/office/powerpoint/2010/main" xmlns="" val="394579161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US" b="1" u="sng" dirty="0"/>
              <a:t>Techniques of System Evaluation:</a:t>
            </a:r>
            <a:endParaRPr lang="en-US" dirty="0"/>
          </a:p>
          <a:p>
            <a:r>
              <a:rPr lang="en-US" b="1" dirty="0"/>
              <a:t>Performance Evaluation:</a:t>
            </a:r>
            <a:r>
              <a:rPr lang="en-US" dirty="0"/>
              <a:t> Measuring system response time, processing speed, and reliability.</a:t>
            </a:r>
          </a:p>
          <a:p>
            <a:r>
              <a:rPr lang="en-US" b="1" dirty="0"/>
              <a:t>User Satisfaction Surveys:</a:t>
            </a:r>
            <a:r>
              <a:rPr lang="en-US" dirty="0"/>
              <a:t> Collecting feedback from users regarding usability and usefulness.</a:t>
            </a:r>
          </a:p>
          <a:p>
            <a:r>
              <a:rPr lang="en-US" b="1" dirty="0"/>
              <a:t>Cost-Benefit Analysis:</a:t>
            </a:r>
            <a:r>
              <a:rPr lang="en-US" dirty="0"/>
              <a:t> Comparing actual costs with projected benefits.</a:t>
            </a:r>
          </a:p>
          <a:p>
            <a:r>
              <a:rPr lang="en-US" b="1" dirty="0"/>
              <a:t>Benchmarking:</a:t>
            </a:r>
            <a:r>
              <a:rPr lang="en-US" dirty="0"/>
              <a:t> Comparing system performance with industry standards or competitor systems.</a:t>
            </a:r>
          </a:p>
          <a:p>
            <a:r>
              <a:rPr lang="en-US" b="1" dirty="0"/>
              <a:t>Audit Trails</a:t>
            </a:r>
            <a:r>
              <a:rPr lang="en-US" dirty="0"/>
              <a:t> – Reviewing records to verify accuracy, security, and compliance.</a:t>
            </a:r>
          </a:p>
          <a:p>
            <a:endParaRPr lang="en-US" dirty="0"/>
          </a:p>
        </p:txBody>
      </p:sp>
    </p:spTree>
    <p:extLst>
      <p:ext uri="{BB962C8B-B14F-4D97-AF65-F5344CB8AC3E}">
        <p14:creationId xmlns:p14="http://schemas.microsoft.com/office/powerpoint/2010/main" xmlns="" val="415768166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r>
              <a:rPr lang="en-US" b="1" u="sng" dirty="0"/>
              <a:t>Criteria for System Evaluation:</a:t>
            </a:r>
            <a:endParaRPr lang="en-US" dirty="0"/>
          </a:p>
          <a:p>
            <a:r>
              <a:rPr lang="en-US" b="1" dirty="0"/>
              <a:t>Efficiency:</a:t>
            </a:r>
            <a:r>
              <a:rPr lang="en-US" dirty="0"/>
              <a:t> Does the system use resources optimally?</a:t>
            </a:r>
          </a:p>
          <a:p>
            <a:r>
              <a:rPr lang="en-US" b="1" dirty="0"/>
              <a:t>Effectiveness:</a:t>
            </a:r>
            <a:r>
              <a:rPr lang="en-US" dirty="0"/>
              <a:t> Does it achieve organizational goals?</a:t>
            </a:r>
          </a:p>
          <a:p>
            <a:r>
              <a:rPr lang="en-US" b="1" dirty="0"/>
              <a:t>Flexibility:</a:t>
            </a:r>
            <a:r>
              <a:rPr lang="en-US" dirty="0"/>
              <a:t> Can it adapt to changes in requirements?</a:t>
            </a:r>
          </a:p>
          <a:p>
            <a:r>
              <a:rPr lang="en-US" b="1" dirty="0"/>
              <a:t>Scalability:</a:t>
            </a:r>
            <a:r>
              <a:rPr lang="en-US" dirty="0"/>
              <a:t> Can it handle future growth in data or users?</a:t>
            </a:r>
          </a:p>
          <a:p>
            <a:r>
              <a:rPr lang="en-US" b="1" dirty="0"/>
              <a:t>Security:</a:t>
            </a:r>
            <a:r>
              <a:rPr lang="en-US" dirty="0"/>
              <a:t> Does it protect against unauthorized access and cyber threats?</a:t>
            </a:r>
          </a:p>
          <a:p>
            <a:r>
              <a:rPr lang="en-US" b="1" dirty="0"/>
              <a:t>User-Friendliness:</a:t>
            </a:r>
            <a:r>
              <a:rPr lang="en-US" dirty="0"/>
              <a:t> Is it easy for employees to use without excessive training?</a:t>
            </a:r>
          </a:p>
          <a:p>
            <a:endParaRPr lang="en-US" dirty="0"/>
          </a:p>
        </p:txBody>
      </p:sp>
    </p:spTree>
    <p:extLst>
      <p:ext uri="{BB962C8B-B14F-4D97-AF65-F5344CB8AC3E}">
        <p14:creationId xmlns:p14="http://schemas.microsoft.com/office/powerpoint/2010/main" xmlns="" val="211193642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b="1" u="sng" dirty="0"/>
              <a:t>Phases of System Evaluation:</a:t>
            </a:r>
            <a:endParaRPr lang="en-US" dirty="0"/>
          </a:p>
          <a:p>
            <a:r>
              <a:rPr lang="en-US" b="1" dirty="0"/>
              <a:t>Initial Evaluation:</a:t>
            </a:r>
            <a:r>
              <a:rPr lang="en-US" dirty="0"/>
              <a:t> Conducted after system implementation to check stability and reliability.</a:t>
            </a:r>
          </a:p>
          <a:p>
            <a:r>
              <a:rPr lang="en-US" b="1" dirty="0"/>
              <a:t>Post-Implementation Review (PIR):</a:t>
            </a:r>
            <a:r>
              <a:rPr lang="en-US" dirty="0"/>
              <a:t> Usually done within 6–12 months to assess performance and user satisfaction.</a:t>
            </a:r>
          </a:p>
          <a:p>
            <a:r>
              <a:rPr lang="en-US" b="1" dirty="0"/>
              <a:t>Ongoing Evaluation:</a:t>
            </a:r>
            <a:r>
              <a:rPr lang="en-US" dirty="0"/>
              <a:t> Continuous monitoring to ensure long-term system effectiveness and adaptability.</a:t>
            </a:r>
          </a:p>
          <a:p>
            <a:endParaRPr lang="en-US" dirty="0"/>
          </a:p>
        </p:txBody>
      </p:sp>
    </p:spTree>
    <p:extLst>
      <p:ext uri="{BB962C8B-B14F-4D97-AF65-F5344CB8AC3E}">
        <p14:creationId xmlns:p14="http://schemas.microsoft.com/office/powerpoint/2010/main" xmlns="" val="355025003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r>
              <a:rPr lang="en-US" b="1" u="sng" dirty="0"/>
              <a:t>Implementation and Evaluation: Interrelationship:</a:t>
            </a:r>
            <a:endParaRPr lang="en-US" dirty="0"/>
          </a:p>
          <a:p>
            <a:r>
              <a:rPr lang="en-US" dirty="0"/>
              <a:t>System implementation and evaluation are </a:t>
            </a:r>
            <a:r>
              <a:rPr lang="en-US" b="1" dirty="0"/>
              <a:t>interdependent</a:t>
            </a:r>
            <a:r>
              <a:rPr lang="en-US" dirty="0"/>
              <a:t> stages. Implementation ensures the system is operational, while evaluation confirms whether it is effective and meets expectations. Without proper evaluation, organizations may not identify weaknesses, resulting in poor system performance. Similarly, evaluation depends on successful implementation for accurate measurement. Together, they ensure the system remains relevant, reliable, and aligned with organizational goals</a:t>
            </a:r>
          </a:p>
          <a:p>
            <a:endParaRPr lang="en-US" dirty="0"/>
          </a:p>
        </p:txBody>
      </p:sp>
    </p:spTree>
    <p:extLst>
      <p:ext uri="{BB962C8B-B14F-4D97-AF65-F5344CB8AC3E}">
        <p14:creationId xmlns:p14="http://schemas.microsoft.com/office/powerpoint/2010/main" xmlns="" val="279683397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US" b="1" u="sng" dirty="0"/>
              <a:t>Best Practices for Implementation and Evaluation:</a:t>
            </a:r>
            <a:endParaRPr lang="en-US" dirty="0"/>
          </a:p>
          <a:p>
            <a:r>
              <a:rPr lang="en-US" b="1" dirty="0"/>
              <a:t>Stakeholder Involvement:</a:t>
            </a:r>
            <a:r>
              <a:rPr lang="en-US" dirty="0"/>
              <a:t> Involving users, managers, and IT staff from the start.</a:t>
            </a:r>
          </a:p>
          <a:p>
            <a:r>
              <a:rPr lang="en-US" b="1" dirty="0"/>
              <a:t>Clear Documentation:</a:t>
            </a:r>
            <a:r>
              <a:rPr lang="en-US" dirty="0"/>
              <a:t> Maintaining detailed user manuals, technical records, and training materials.</a:t>
            </a:r>
          </a:p>
          <a:p>
            <a:r>
              <a:rPr lang="en-US" b="1" dirty="0"/>
              <a:t>Training and Support:</a:t>
            </a:r>
            <a:r>
              <a:rPr lang="en-US" dirty="0"/>
              <a:t> Providing ongoing training programs and technical assistance.</a:t>
            </a:r>
          </a:p>
          <a:p>
            <a:r>
              <a:rPr lang="en-US" b="1" dirty="0"/>
              <a:t>Regular Feedback Mechanisms:</a:t>
            </a:r>
            <a:r>
              <a:rPr lang="en-US" dirty="0"/>
              <a:t> Using surveys, interviews, and monitoring tools.</a:t>
            </a:r>
          </a:p>
          <a:p>
            <a:r>
              <a:rPr lang="en-US" b="1" dirty="0"/>
              <a:t>Continuous Improvement:</a:t>
            </a:r>
            <a:r>
              <a:rPr lang="en-US" dirty="0"/>
              <a:t> Updating systems regularly to meet changing business needs.</a:t>
            </a:r>
          </a:p>
          <a:p>
            <a:endParaRPr lang="en-US" dirty="0"/>
          </a:p>
        </p:txBody>
      </p:sp>
    </p:spTree>
    <p:extLst>
      <p:ext uri="{BB962C8B-B14F-4D97-AF65-F5344CB8AC3E}">
        <p14:creationId xmlns:p14="http://schemas.microsoft.com/office/powerpoint/2010/main" xmlns="" val="40410657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b="1" u="sng" dirty="0"/>
              <a:t>Advantages of Effective Implementation and Evaluation:</a:t>
            </a:r>
            <a:endParaRPr lang="en-US" dirty="0"/>
          </a:p>
          <a:p>
            <a:r>
              <a:rPr lang="en-US" dirty="0"/>
              <a:t>Increased operational efficiency.</a:t>
            </a:r>
          </a:p>
          <a:p>
            <a:r>
              <a:rPr lang="en-US" dirty="0"/>
              <a:t>Improved decision-making and reporting.</a:t>
            </a:r>
          </a:p>
          <a:p>
            <a:r>
              <a:rPr lang="en-US" dirty="0"/>
              <a:t>Higher user satisfaction and acceptance.</a:t>
            </a:r>
          </a:p>
          <a:p>
            <a:r>
              <a:rPr lang="en-US" dirty="0"/>
              <a:t>Reduced system downtime and errors.</a:t>
            </a:r>
          </a:p>
          <a:p>
            <a:r>
              <a:rPr lang="en-US" dirty="0"/>
              <a:t>Better return on investment.</a:t>
            </a:r>
          </a:p>
          <a:p>
            <a:r>
              <a:rPr lang="en-US" dirty="0"/>
              <a:t>Alignment of IT systems with business strategy.</a:t>
            </a:r>
          </a:p>
          <a:p>
            <a:endParaRPr lang="en-US" dirty="0"/>
          </a:p>
        </p:txBody>
      </p:sp>
    </p:spTree>
    <p:extLst>
      <p:ext uri="{BB962C8B-B14F-4D97-AF65-F5344CB8AC3E}">
        <p14:creationId xmlns:p14="http://schemas.microsoft.com/office/powerpoint/2010/main" xmlns="" val="131939105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b="1" u="sng" dirty="0"/>
              <a:t>Limitations and Challenges:</a:t>
            </a:r>
            <a:endParaRPr lang="en-US" dirty="0"/>
          </a:p>
          <a:p>
            <a:r>
              <a:rPr lang="en-US" dirty="0"/>
              <a:t>High cost and resource requirements.</a:t>
            </a:r>
          </a:p>
          <a:p>
            <a:r>
              <a:rPr lang="en-US" dirty="0"/>
              <a:t>Time-consuming evaluation processes.</a:t>
            </a:r>
          </a:p>
          <a:p>
            <a:r>
              <a:rPr lang="en-US" dirty="0"/>
              <a:t>Dependence on user cooperation for accurate feedback.</a:t>
            </a:r>
          </a:p>
          <a:p>
            <a:r>
              <a:rPr lang="en-US" dirty="0"/>
              <a:t>Difficulty in measuring intangible benefits like employee morale.</a:t>
            </a:r>
          </a:p>
          <a:p>
            <a:r>
              <a:rPr lang="en-US" dirty="0"/>
              <a:t>Risk of system obsolescence despite positive evaluation.</a:t>
            </a:r>
          </a:p>
          <a:p>
            <a:endParaRPr lang="en-US" dirty="0"/>
          </a:p>
        </p:txBody>
      </p:sp>
    </p:spTree>
    <p:extLst>
      <p:ext uri="{BB962C8B-B14F-4D97-AF65-F5344CB8AC3E}">
        <p14:creationId xmlns:p14="http://schemas.microsoft.com/office/powerpoint/2010/main" xmlns="" val="145059308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fr-FR" sz="3000" dirty="0"/>
              <a:t>Application </a:t>
            </a:r>
            <a:r>
              <a:rPr lang="fr-FR" sz="3000" dirty="0" err="1"/>
              <a:t>Development</a:t>
            </a:r>
            <a:r>
              <a:rPr lang="fr-FR" sz="3000" dirty="0"/>
              <a:t> Portfolio (ADP), Objectives, Components, Techniques, Challenges</a:t>
            </a:r>
            <a:br>
              <a:rPr lang="fr-FR" sz="3000" dirty="0"/>
            </a:br>
            <a:endParaRPr lang="en-US" sz="3000" dirty="0"/>
          </a:p>
        </p:txBody>
      </p:sp>
      <p:sp>
        <p:nvSpPr>
          <p:cNvPr id="3" name="Content Placeholder 2"/>
          <p:cNvSpPr>
            <a:spLocks noGrp="1"/>
          </p:cNvSpPr>
          <p:nvPr>
            <p:ph idx="1"/>
          </p:nvPr>
        </p:nvSpPr>
        <p:spPr/>
        <p:txBody>
          <a:bodyPr>
            <a:normAutofit fontScale="70000" lnSpcReduction="20000"/>
          </a:bodyPr>
          <a:lstStyle/>
          <a:p>
            <a:r>
              <a:rPr lang="en-US" dirty="0"/>
              <a:t>The </a:t>
            </a:r>
            <a:r>
              <a:rPr lang="en-US" b="1" dirty="0"/>
              <a:t>Application Development Portfolio (ADP)</a:t>
            </a:r>
            <a:r>
              <a:rPr lang="en-US" dirty="0"/>
              <a:t> concept refers to the systematic management of all software applications within an organization. It involves evaluating, prioritizing, and categorizing applications based on their strategic importance, business value, cost, and risk. The portfolio approach ensures that resources are allocated effectively, focusing on high-impact projects while maintaining or retiring less critical applications. ADP helps organizations balance innovation, maintenance, and operational stability by providing a clear view of current applications, their lifecycle stages, and performance metrics. It supports decision-making related to development, upgrades, and decommissioning. Additionally, the portfolio identifies gaps, redundancies, and opportunities for integration, reducing complexity and cost. Overall, the Application Development Portfolio enables organizations to optimize investments in software, align IT with business objectives, and improve agility and efficiency in application management.</a:t>
            </a:r>
          </a:p>
        </p:txBody>
      </p:sp>
    </p:spTree>
    <p:extLst>
      <p:ext uri="{BB962C8B-B14F-4D97-AF65-F5344CB8AC3E}">
        <p14:creationId xmlns:p14="http://schemas.microsoft.com/office/powerpoint/2010/main" xmlns="" val="127547844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u="sng" dirty="0"/>
              <a:t>Objectives of Application Development Portfolio (ADP):</a:t>
            </a:r>
            <a:endParaRPr lang="en-US" dirty="0"/>
          </a:p>
        </p:txBody>
      </p:sp>
      <p:sp>
        <p:nvSpPr>
          <p:cNvPr id="3" name="Content Placeholder 2"/>
          <p:cNvSpPr>
            <a:spLocks noGrp="1"/>
          </p:cNvSpPr>
          <p:nvPr>
            <p:ph idx="1"/>
          </p:nvPr>
        </p:nvSpPr>
        <p:spPr/>
        <p:txBody>
          <a:bodyPr>
            <a:normAutofit fontScale="85000" lnSpcReduction="20000"/>
          </a:bodyPr>
          <a:lstStyle/>
          <a:p>
            <a:r>
              <a:rPr lang="en-US" b="1" dirty="0"/>
              <a:t>Optimize Resource Allocation</a:t>
            </a:r>
            <a:endParaRPr lang="en-US" dirty="0"/>
          </a:p>
          <a:p>
            <a:r>
              <a:rPr lang="en-US" dirty="0"/>
              <a:t>One key objective of ADP is to ensure effective allocation of resources across all software applications. By evaluating the strategic importance, cost, and performance of each application, organizations can prioritize high-impact projects. This reduces wastage of financial, technical, and human resources on low-value or redundant applications. Optimized resource allocation ensures that development, maintenance, and upgrades focus on critical applications, supporting business objectives and operational efficiency. It also helps in balancing innovation with stability across the application portfolio.</a:t>
            </a:r>
          </a:p>
          <a:p>
            <a:endParaRPr lang="en-US" dirty="0"/>
          </a:p>
        </p:txBody>
      </p:sp>
    </p:spTree>
    <p:extLst>
      <p:ext uri="{BB962C8B-B14F-4D97-AF65-F5344CB8AC3E}">
        <p14:creationId xmlns:p14="http://schemas.microsoft.com/office/powerpoint/2010/main" xmlns="" val="49484214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r>
              <a:rPr lang="en-US" b="1" dirty="0"/>
              <a:t>Reduce Costs and Redundancy</a:t>
            </a:r>
            <a:endParaRPr lang="en-US" dirty="0"/>
          </a:p>
          <a:p>
            <a:r>
              <a:rPr lang="en-US" dirty="0"/>
              <a:t>ADP aims to identify and eliminate duplicate, outdated, or low-performing applications. By consolidating or retiring unnecessary systems, organizations can reduce operational and maintenance costs. Reducing redundancy also simplifies IT infrastructure, improves system integration, and enhances overall efficiency. Cost savings achieved through ADP can be redirected toward strategic development projects or innovation initiatives. Additionally, eliminating unnecessary applications decreases complexity, minimizes potential errors, and allows better focus on applications that provide real business value, ensuring long-term sustainability and operational effectiveness.</a:t>
            </a:r>
          </a:p>
          <a:p>
            <a:endParaRPr lang="en-US" dirty="0"/>
          </a:p>
        </p:txBody>
      </p:sp>
    </p:spTree>
    <p:extLst>
      <p:ext uri="{BB962C8B-B14F-4D97-AF65-F5344CB8AC3E}">
        <p14:creationId xmlns:p14="http://schemas.microsoft.com/office/powerpoint/2010/main" xmlns="" val="154838791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r>
              <a:rPr lang="en-US" b="1" dirty="0"/>
              <a:t>Enhance Decision-Making</a:t>
            </a:r>
            <a:endParaRPr lang="en-US" dirty="0"/>
          </a:p>
          <a:p>
            <a:r>
              <a:rPr lang="en-US" dirty="0"/>
              <a:t>ADP provides a structured framework for decision-making related to application development, maintenance, or retirement. It offers insights into application performance, costs, risks, and benefits, enabling informed choices. Managers can prioritize projects, allocate budgets, and plan upgrades effectively. ADP also facilitates risk assessment by highlighting critical dependencies and vulnerabilities in applications. By improving transparency and providing actionable information, ADP reduces guesswork in IT management. Enhanced decision-making ensures that the organization invests in applications that deliver maximum value, supports business objectives, and improves operational efficiency and agility.</a:t>
            </a:r>
          </a:p>
          <a:p>
            <a:r>
              <a:rPr lang="en-US" dirty="0"/>
              <a:t/>
            </a:r>
            <a:br>
              <a:rPr lang="en-US" dirty="0"/>
            </a:br>
            <a:endParaRPr lang="en-US" dirty="0"/>
          </a:p>
        </p:txBody>
      </p:sp>
    </p:spTree>
    <p:extLst>
      <p:ext uri="{BB962C8B-B14F-4D97-AF65-F5344CB8AC3E}">
        <p14:creationId xmlns:p14="http://schemas.microsoft.com/office/powerpoint/2010/main" xmlns="" val="78108284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u="sng" dirty="0"/>
              <a:t>Components of Application Development Portfolio (ADP):</a:t>
            </a:r>
            <a:endParaRPr lang="en-US" dirty="0"/>
          </a:p>
        </p:txBody>
      </p:sp>
      <p:sp>
        <p:nvSpPr>
          <p:cNvPr id="3" name="Content Placeholder 2"/>
          <p:cNvSpPr>
            <a:spLocks noGrp="1"/>
          </p:cNvSpPr>
          <p:nvPr>
            <p:ph idx="1"/>
          </p:nvPr>
        </p:nvSpPr>
        <p:spPr/>
        <p:txBody>
          <a:bodyPr>
            <a:normAutofit fontScale="77500" lnSpcReduction="20000"/>
          </a:bodyPr>
          <a:lstStyle/>
          <a:p>
            <a:r>
              <a:rPr lang="en-US" b="1" dirty="0"/>
              <a:t>Application Inventory</a:t>
            </a:r>
            <a:endParaRPr lang="en-US" dirty="0"/>
          </a:p>
          <a:p>
            <a:r>
              <a:rPr lang="en-US" dirty="0"/>
              <a:t>The </a:t>
            </a:r>
            <a:r>
              <a:rPr lang="en-US" b="1" dirty="0"/>
              <a:t>Application Inventory</a:t>
            </a:r>
            <a:r>
              <a:rPr lang="en-US" dirty="0"/>
              <a:t> is a comprehensive list of all software applications used within an organization. It includes details such as application name, purpose, owner, users, technology stack, version, and status. This component provides a clear view of the organization’s entire application landscape, helping identify redundant, outdated, or underutilized applications. It serves as the foundation for portfolio analysis, prioritization, and decision-making. Maintaining an accurate inventory ensures better control over IT resources, simplifies integration, and aids in planning upgrades or replacements. Overall, it is essential for managing and optimizing the application portfolio effectively.</a:t>
            </a:r>
          </a:p>
          <a:p>
            <a:endParaRPr lang="en-US" dirty="0"/>
          </a:p>
        </p:txBody>
      </p:sp>
    </p:spTree>
    <p:extLst>
      <p:ext uri="{BB962C8B-B14F-4D97-AF65-F5344CB8AC3E}">
        <p14:creationId xmlns:p14="http://schemas.microsoft.com/office/powerpoint/2010/main" xmlns="" val="197164906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r>
              <a:rPr lang="en-US" b="1" dirty="0"/>
              <a:t>Lifecycle Stages</a:t>
            </a:r>
            <a:endParaRPr lang="en-US" dirty="0"/>
          </a:p>
          <a:p>
            <a:r>
              <a:rPr lang="en-US" b="1" dirty="0"/>
              <a:t>Lifecycle Stages</a:t>
            </a:r>
            <a:r>
              <a:rPr lang="en-US" dirty="0"/>
              <a:t> represent the different phases each application undergoes, from development to retirement. The typical stages include </a:t>
            </a:r>
            <a:r>
              <a:rPr lang="en-US" b="1" dirty="0"/>
              <a:t>development</a:t>
            </a:r>
            <a:r>
              <a:rPr lang="en-US" dirty="0"/>
              <a:t>, </a:t>
            </a:r>
            <a:r>
              <a:rPr lang="en-US" b="1" dirty="0"/>
              <a:t>implementation</a:t>
            </a:r>
            <a:r>
              <a:rPr lang="en-US" dirty="0"/>
              <a:t>, </a:t>
            </a:r>
            <a:r>
              <a:rPr lang="en-US" b="1" dirty="0"/>
              <a:t>maintenance</a:t>
            </a:r>
            <a:r>
              <a:rPr lang="en-US" dirty="0"/>
              <a:t>, </a:t>
            </a:r>
            <a:r>
              <a:rPr lang="en-US" b="1" dirty="0"/>
              <a:t>upgrade</a:t>
            </a:r>
            <a:r>
              <a:rPr lang="en-US" dirty="0"/>
              <a:t>, and </a:t>
            </a:r>
            <a:r>
              <a:rPr lang="en-US" b="1" dirty="0"/>
              <a:t>decommissioning</a:t>
            </a:r>
            <a:r>
              <a:rPr lang="en-US" dirty="0"/>
              <a:t>. Tracking lifecycle stages helps organizations manage resources efficiently, schedule updates, and ensure system reliability. It also allows IT managers to plan for timely enhancements or replacements to avoid obsolescence. By monitoring lifecycle stages, businesses can maintain system performance, reduce downtime, and support evolving business needs. Lifecycle management ensures applications remain functional, cost-effective, and aligned with organizational goals throughout their operational lifespan.</a:t>
            </a:r>
          </a:p>
          <a:p>
            <a:endParaRPr lang="en-US" dirty="0"/>
          </a:p>
        </p:txBody>
      </p:sp>
    </p:spTree>
    <p:extLst>
      <p:ext uri="{BB962C8B-B14F-4D97-AF65-F5344CB8AC3E}">
        <p14:creationId xmlns:p14="http://schemas.microsoft.com/office/powerpoint/2010/main" xmlns="" val="202420936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r>
              <a:rPr lang="en-US" b="1" dirty="0"/>
              <a:t>Cost and Resource Allocation</a:t>
            </a:r>
            <a:endParaRPr lang="en-US" dirty="0"/>
          </a:p>
          <a:p>
            <a:r>
              <a:rPr lang="en-US" dirty="0"/>
              <a:t>This component focuses on tracking the </a:t>
            </a:r>
            <a:r>
              <a:rPr lang="en-US" b="1" dirty="0"/>
              <a:t>financial, human, and technical resources</a:t>
            </a:r>
            <a:r>
              <a:rPr lang="en-US" dirty="0"/>
              <a:t> associated with each application. It includes development costs, maintenance expenses, licensing fees, hardware requirements, and personnel allocation. By monitoring cost and resource usage, organizations can identify inefficiencies, reduce redundancies, and optimize investments. Proper allocation ensures high-value applications receive sufficient resources while low-priority systems are managed economically. It also supports budgeting, financial planning, and ROI assessment. Effective management of cost and resources enhances the overall efficiency of the application portfolio, enabling organizations to achieve strategic goals while minimizing unnecessary expenditures.</a:t>
            </a:r>
          </a:p>
          <a:p>
            <a:endParaRPr lang="en-US" dirty="0"/>
          </a:p>
        </p:txBody>
      </p:sp>
    </p:spTree>
    <p:extLst>
      <p:ext uri="{BB962C8B-B14F-4D97-AF65-F5344CB8AC3E}">
        <p14:creationId xmlns:p14="http://schemas.microsoft.com/office/powerpoint/2010/main" xmlns="" val="72051986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r>
              <a:rPr lang="en-US" b="1" dirty="0"/>
              <a:t>Risk Assessment</a:t>
            </a:r>
            <a:endParaRPr lang="en-US" dirty="0"/>
          </a:p>
          <a:p>
            <a:r>
              <a:rPr lang="en-US" b="1" dirty="0"/>
              <a:t>Risk Assessment</a:t>
            </a:r>
            <a:r>
              <a:rPr lang="en-US" dirty="0"/>
              <a:t> evaluates potential risks associated with each application, including security vulnerabilities, technology obsolescence, compliance issues, and operational failures. This component helps organizations proactively identify threats and plan mitigation strategies, such as backups, updates, or migration to new platforms. Risk assessment ensures business continuity, data protection, and regulatory compliance. It also guides investment decisions by highlighting areas that require immediate attention. Regular risk evaluations reduce the likelihood of system failures, </a:t>
            </a:r>
            <a:r>
              <a:rPr lang="en-US" dirty="0" err="1"/>
              <a:t>cyberattacks</a:t>
            </a:r>
            <a:r>
              <a:rPr lang="en-US" dirty="0"/>
              <a:t>, or costly downtime, making it a critical component for maintaining the reliability, stability, and long-term sustainability of the application development portfolio.</a:t>
            </a:r>
          </a:p>
          <a:p>
            <a:endParaRPr lang="en-US" dirty="0"/>
          </a:p>
        </p:txBody>
      </p:sp>
    </p:spTree>
    <p:extLst>
      <p:ext uri="{BB962C8B-B14F-4D97-AF65-F5344CB8AC3E}">
        <p14:creationId xmlns:p14="http://schemas.microsoft.com/office/powerpoint/2010/main" xmlns="" val="3010457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a:t>Challenges in ADP Management:</a:t>
            </a:r>
            <a:endParaRPr lang="en-US" dirty="0"/>
          </a:p>
        </p:txBody>
      </p:sp>
      <p:sp>
        <p:nvSpPr>
          <p:cNvPr id="3" name="Content Placeholder 2"/>
          <p:cNvSpPr>
            <a:spLocks noGrp="1"/>
          </p:cNvSpPr>
          <p:nvPr>
            <p:ph idx="1"/>
          </p:nvPr>
        </p:nvSpPr>
        <p:spPr/>
        <p:txBody>
          <a:bodyPr>
            <a:normAutofit fontScale="70000" lnSpcReduction="20000"/>
          </a:bodyPr>
          <a:lstStyle/>
          <a:p>
            <a:r>
              <a:rPr lang="en-US" b="1" dirty="0"/>
              <a:t>Rapid Technological Changes</a:t>
            </a:r>
            <a:endParaRPr lang="en-US" dirty="0"/>
          </a:p>
          <a:p>
            <a:r>
              <a:rPr lang="en-US" dirty="0"/>
              <a:t>Rapid technological advancements make it challenging to maintain an up-to-date application portfolio. Applications can quickly become outdated, requiring frequent upgrades or replacements. Organizations must continuously monitor emerging technologies and assess their impact on existing systems. Failure to adapt may result in reduced efficiency, security vulnerabilities, and competitive disadvantage. Keeping pace with technology requires significant resources, planning, and skilled personnel. Balancing innovation with operational stability is difficult, especially for large portfolios. Therefore, rapid technological changes remain a critical challenge in ADP management, demanding proactive evaluation and strategic planning to maintain relevance and performance.</a:t>
            </a:r>
          </a:p>
          <a:p>
            <a:endParaRPr lang="en-US" dirty="0"/>
          </a:p>
        </p:txBody>
      </p:sp>
    </p:spTree>
    <p:extLst>
      <p:ext uri="{BB962C8B-B14F-4D97-AF65-F5344CB8AC3E}">
        <p14:creationId xmlns:p14="http://schemas.microsoft.com/office/powerpoint/2010/main" xmlns="" val="49289917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r>
              <a:rPr lang="en-US" b="1" dirty="0"/>
              <a:t>High Costs of Development and Maintenance</a:t>
            </a:r>
            <a:endParaRPr lang="en-US" dirty="0"/>
          </a:p>
          <a:p>
            <a:r>
              <a:rPr lang="en-US" dirty="0"/>
              <a:t>Managing an application portfolio involves substantial costs, including development, licensing, implementation, maintenance, and training. Limited budgets may force organizations to prioritize certain applications over others, potentially neglecting important systems. Unexpected expenses, such as emergency fixes or upgrades, can further strain resources. High costs also affect the ability to invest in innovative applications that could provide competitive advantage. Cost management requires careful planning, monitoring, and optimization strategies. Balancing cost with business value is a major challenge, particularly for organizations with extensive or complex application portfolios.</a:t>
            </a:r>
          </a:p>
          <a:p>
            <a:endParaRPr lang="en-US" dirty="0"/>
          </a:p>
        </p:txBody>
      </p:sp>
    </p:spTree>
    <p:extLst>
      <p:ext uri="{BB962C8B-B14F-4D97-AF65-F5344CB8AC3E}">
        <p14:creationId xmlns:p14="http://schemas.microsoft.com/office/powerpoint/2010/main" xmlns="" val="365756636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r>
              <a:rPr lang="en-US" b="1" dirty="0"/>
              <a:t>Risk Management and Security Issues</a:t>
            </a:r>
            <a:endParaRPr lang="en-US" dirty="0"/>
          </a:p>
          <a:p>
            <a:r>
              <a:rPr lang="en-US" dirty="0"/>
              <a:t>Applications in the portfolio may face risks such as </a:t>
            </a:r>
            <a:r>
              <a:rPr lang="en-US" dirty="0" err="1"/>
              <a:t>cyberattacks</a:t>
            </a:r>
            <a:r>
              <a:rPr lang="en-US" dirty="0"/>
              <a:t>, data breaches, software failures, and compliance violations. Managing these risks requires regular security assessments, backups, and updates. Organizations must prioritize high-risk applications while ensuring business continuity. Failure to address security risks can result in financial loss, legal penalties, and reputational damage. Additionally, legacy applications may pose hidden vulnerabilities that are costly to remediate. </a:t>
            </a:r>
            <a:r>
              <a:rPr lang="en-US"/>
              <a:t>Effective risk management across the portfolio is complex but essential to maintain system integrity, protect sensitive data, and support organizational resilience in a dynamic technological environment.</a:t>
            </a:r>
          </a:p>
          <a:p>
            <a:endParaRPr lang="en-US"/>
          </a:p>
        </p:txBody>
      </p:sp>
    </p:spTree>
    <p:extLst>
      <p:ext uri="{BB962C8B-B14F-4D97-AF65-F5344CB8AC3E}">
        <p14:creationId xmlns:p14="http://schemas.microsoft.com/office/powerpoint/2010/main" xmlns="" val="23570505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73</TotalTime>
  <Words>2841</Words>
  <Application>Microsoft Office PowerPoint</Application>
  <PresentationFormat>On-screen Show (4:3)</PresentationFormat>
  <Paragraphs>259</Paragraphs>
  <Slides>62</Slides>
  <Notes>0</Notes>
  <HiddenSlides>0</HiddenSlides>
  <MMClips>0</MMClips>
  <ScaleCrop>false</ScaleCrop>
  <HeadingPairs>
    <vt:vector size="4" baseType="variant">
      <vt:variant>
        <vt:lpstr>Theme</vt:lpstr>
      </vt:variant>
      <vt:variant>
        <vt:i4>1</vt:i4>
      </vt:variant>
      <vt:variant>
        <vt:lpstr>Slide Titles</vt:lpstr>
      </vt:variant>
      <vt:variant>
        <vt:i4>62</vt:i4>
      </vt:variant>
    </vt:vector>
  </HeadingPairs>
  <TitlesOfParts>
    <vt:vector size="63" baseType="lpstr">
      <vt:lpstr>Office Theme</vt:lpstr>
      <vt:lpstr>UNIT 1</vt:lpstr>
      <vt:lpstr>Slide 2</vt:lpstr>
      <vt:lpstr>Objectives of Information System Development:  </vt:lpstr>
      <vt:lpstr>Types of Information Systems:</vt:lpstr>
      <vt:lpstr>Slide 5</vt:lpstr>
      <vt:lpstr>Slide 6</vt:lpstr>
      <vt:lpstr>Slide 7</vt:lpstr>
      <vt:lpstr>Slide 8</vt:lpstr>
      <vt:lpstr>Slide 9</vt:lpstr>
      <vt:lpstr>Approaches to System Development:</vt:lpstr>
      <vt:lpstr>Slide 11</vt:lpstr>
      <vt:lpstr>Slide 12</vt:lpstr>
      <vt:lpstr>Slide 13</vt:lpstr>
      <vt:lpstr>Slide 14</vt:lpstr>
      <vt:lpstr>Role of Users in System Development: </vt:lpstr>
      <vt:lpstr>Slide 16</vt:lpstr>
      <vt:lpstr>Slide 17</vt:lpstr>
      <vt:lpstr>Slide 18</vt:lpstr>
      <vt:lpstr>System Analysis and Design, Function, Components, Process, Benefits, Challenges </vt:lpstr>
      <vt:lpstr>Slide 20</vt:lpstr>
      <vt:lpstr>Functions of System Analysis and Design:</vt:lpstr>
      <vt:lpstr>Slide 22</vt:lpstr>
      <vt:lpstr>Components of System Analysis and Design: </vt:lpstr>
      <vt:lpstr>Slide 24</vt:lpstr>
      <vt:lpstr>Process of System Analysis and Design: </vt:lpstr>
      <vt:lpstr>Slide 26</vt:lpstr>
      <vt:lpstr>Benefits of System Analysis and Design:  </vt:lpstr>
      <vt:lpstr>Slide 28</vt:lpstr>
      <vt:lpstr>Challenges of System Analysis and Design: </vt:lpstr>
      <vt:lpstr>Business Systems, Objectives, Elements, Types, Life Cycle and Limitations </vt:lpstr>
      <vt:lpstr>Slide 31</vt:lpstr>
      <vt:lpstr>Objectives of Business Systems</vt:lpstr>
      <vt:lpstr>Elements of a Business System</vt:lpstr>
      <vt:lpstr>Types of Business Systems  </vt:lpstr>
      <vt:lpstr>Business System Life Cycle</vt:lpstr>
      <vt:lpstr>Limitations of Business Systems</vt:lpstr>
      <vt:lpstr>Implementation and Evaluation of Systems  </vt:lpstr>
      <vt:lpstr>Slide 38</vt:lpstr>
      <vt:lpstr>Slide 39</vt:lpstr>
      <vt:lpstr>Slide 40</vt:lpstr>
      <vt:lpstr>Slide 41</vt:lpstr>
      <vt:lpstr>Slide 42</vt:lpstr>
      <vt:lpstr>System Evaluation</vt:lpstr>
      <vt:lpstr>Slide 44</vt:lpstr>
      <vt:lpstr>Slide 45</vt:lpstr>
      <vt:lpstr>Slide 46</vt:lpstr>
      <vt:lpstr>Slide 47</vt:lpstr>
      <vt:lpstr>Slide 48</vt:lpstr>
      <vt:lpstr>Slide 49</vt:lpstr>
      <vt:lpstr>Slide 50</vt:lpstr>
      <vt:lpstr>Slide 51</vt:lpstr>
      <vt:lpstr>Application Development Portfolio (ADP), Objectives, Components, Techniques, Challenges </vt:lpstr>
      <vt:lpstr>Objectives of Application Development Portfolio (ADP):</vt:lpstr>
      <vt:lpstr>Slide 54</vt:lpstr>
      <vt:lpstr>Slide 55</vt:lpstr>
      <vt:lpstr>Components of Application Development Portfolio (ADP):</vt:lpstr>
      <vt:lpstr>Slide 57</vt:lpstr>
      <vt:lpstr>Slide 58</vt:lpstr>
      <vt:lpstr>Slide 59</vt:lpstr>
      <vt:lpstr>Challenges in ADP Management:</vt:lpstr>
      <vt:lpstr>Slide 61</vt:lpstr>
      <vt:lpstr>Slide 62</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1</dc:title>
  <dc:creator>KULDEEP KUMAR</dc:creator>
  <cp:lastModifiedBy>kkool</cp:lastModifiedBy>
  <cp:revision>11</cp:revision>
  <dcterms:created xsi:type="dcterms:W3CDTF">2006-08-16T00:00:00Z</dcterms:created>
  <dcterms:modified xsi:type="dcterms:W3CDTF">2026-09-16T05:50:30Z</dcterms:modified>
</cp:coreProperties>
</file>